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332" r:id="rId3"/>
    <p:sldId id="307" r:id="rId4"/>
    <p:sldId id="257" r:id="rId5"/>
    <p:sldId id="318" r:id="rId6"/>
    <p:sldId id="261" r:id="rId7"/>
    <p:sldId id="268" r:id="rId8"/>
    <p:sldId id="260" r:id="rId9"/>
    <p:sldId id="309" r:id="rId10"/>
    <p:sldId id="315" r:id="rId11"/>
    <p:sldId id="316" r:id="rId12"/>
    <p:sldId id="303" r:id="rId13"/>
    <p:sldId id="304" r:id="rId14"/>
    <p:sldId id="319" r:id="rId15"/>
    <p:sldId id="320" r:id="rId16"/>
    <p:sldId id="321" r:id="rId17"/>
    <p:sldId id="322" r:id="rId18"/>
    <p:sldId id="323" r:id="rId19"/>
    <p:sldId id="324" r:id="rId20"/>
    <p:sldId id="325" r:id="rId21"/>
    <p:sldId id="326" r:id="rId22"/>
    <p:sldId id="327" r:id="rId23"/>
    <p:sldId id="328" r:id="rId24"/>
    <p:sldId id="330" r:id="rId25"/>
    <p:sldId id="329" r:id="rId26"/>
    <p:sldId id="331" r:id="rId27"/>
    <p:sldId id="280" r:id="rId28"/>
    <p:sldId id="282" r:id="rId29"/>
    <p:sldId id="283" r:id="rId30"/>
    <p:sldId id="284" r:id="rId31"/>
    <p:sldId id="312" r:id="rId32"/>
    <p:sldId id="286" r:id="rId33"/>
    <p:sldId id="278" r:id="rId34"/>
    <p:sldId id="313" r:id="rId35"/>
    <p:sldId id="299" r:id="rId36"/>
    <p:sldId id="314" r:id="rId37"/>
    <p:sldId id="291" r:id="rId38"/>
    <p:sldId id="292" r:id="rId39"/>
    <p:sldId id="308" r:id="rId40"/>
    <p:sldId id="293" r:id="rId41"/>
    <p:sldId id="267" r:id="rId42"/>
    <p:sldId id="296" r:id="rId43"/>
    <p:sldId id="262"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dnesday Smith" initials="WS" lastIdx="1" clrIdx="0">
    <p:extLst>
      <p:ext uri="{19B8F6BF-5375-455C-9EA6-DF929625EA0E}">
        <p15:presenceInfo xmlns:p15="http://schemas.microsoft.com/office/powerpoint/2012/main" userId="S::wsmith@kirklandwa.gov::5985c0f2-b237-4584-ba6a-cc063875b1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4675" autoAdjust="0"/>
  </p:normalViewPr>
  <p:slideViewPr>
    <p:cSldViewPr>
      <p:cViewPr varScale="1">
        <p:scale>
          <a:sx n="110" d="100"/>
          <a:sy n="110" d="100"/>
        </p:scale>
        <p:origin x="1746" y="108"/>
      </p:cViewPr>
      <p:guideLst>
        <p:guide orient="horz" pos="2160"/>
        <p:guide pos="2880"/>
      </p:guideLst>
    </p:cSldViewPr>
  </p:slideViewPr>
  <p:outlineViewPr>
    <p:cViewPr>
      <p:scale>
        <a:sx n="33" d="100"/>
        <a:sy n="33" d="100"/>
      </p:scale>
      <p:origin x="0" y="158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hyperlink" Target="../The%20Group/2023/Site%20Survey%20Presentation/3_USC%20Manual%20for%20Cross-Connection%20Control%20Field%20Survey%20Form.pdf" TargetMode="External"/><Relationship Id="rId2" Type="http://schemas.openxmlformats.org/officeDocument/2006/relationships/hyperlink" Target="../The%20Group/2023/Site%20Survey%20Presentation/4_Cross-Connection%20Control%20Surveys%20-%20IAPMO%20Backflow%20Prevention%20Reference%20Manual.pdf" TargetMode="External"/><Relationship Id="rId1" Type="http://schemas.openxmlformats.org/officeDocument/2006/relationships/hyperlink" Target="../The%20Group/2023/Site%20Survey%20Presentation/6_SURVEY%20TEMPLATE%20Acct%20Number%20Facility%20Name%20Address%20Survey%20Form.xls" TargetMode="External"/><Relationship Id="rId4" Type="http://schemas.openxmlformats.org/officeDocument/2006/relationships/hyperlink" Target="file:///\\srv-fs01\vol1\MCAdmin\Water%20Division\Cross%20Connect%20Control%20Program\CCCP%20Surveys\2022%20Surveys\Residential\Template.xls"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The%20Group/2023/Site%20Survey%20Presentation/3_USC%20Manual%20for%20Cross-Connection%20Control%20Field%20Survey%20Form.pdf" TargetMode="External"/><Relationship Id="rId2" Type="http://schemas.openxmlformats.org/officeDocument/2006/relationships/hyperlink" Target="../The%20Group/2023/Site%20Survey%20Presentation/4_Cross-Connection%20Control%20Surveys%20-%20IAPMO%20Backflow%20Prevention%20Reference%20Manual.pdf" TargetMode="External"/><Relationship Id="rId1" Type="http://schemas.openxmlformats.org/officeDocument/2006/relationships/hyperlink" Target="../The%20Group/2023/Site%20Survey%20Presentation/6_SURVEY%20TEMPLATE%20Acct%20Number%20Facility%20Name%20Address%20Survey%20Form.xls" TargetMode="External"/><Relationship Id="rId4" Type="http://schemas.openxmlformats.org/officeDocument/2006/relationships/hyperlink" Target="file:///\\srv-fs01\vol1\MCAdmin\Water%20Division\Cross%20Connect%20Control%20Program\CCCP%20Surveys\2022%20Surveys\Residential\Template.xls"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C2C81-1DB4-4FE5-A7B8-C54292EBA57E}"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FEE52957-8339-40EB-902B-844065CCFE9E}">
      <dgm:prSet/>
      <dgm:spPr/>
      <dgm:t>
        <a:bodyPr/>
        <a:lstStyle/>
        <a:p>
          <a:r>
            <a:rPr lang="en-US" dirty="0"/>
            <a:t>Durango CO – 2014</a:t>
          </a:r>
        </a:p>
      </dgm:t>
    </dgm:pt>
    <dgm:pt modelId="{74E333A8-8E55-4D32-8F4B-A5D5AB50C35F}" type="parTrans" cxnId="{59DB225A-125A-4FF5-8FD3-597B30375700}">
      <dgm:prSet/>
      <dgm:spPr/>
      <dgm:t>
        <a:bodyPr/>
        <a:lstStyle/>
        <a:p>
          <a:endParaRPr lang="en-US"/>
        </a:p>
      </dgm:t>
    </dgm:pt>
    <dgm:pt modelId="{F64986F8-73C3-40F4-9D9F-8BC5A529DB2A}" type="sibTrans" cxnId="{59DB225A-125A-4FF5-8FD3-597B30375700}">
      <dgm:prSet/>
      <dgm:spPr/>
      <dgm:t>
        <a:bodyPr/>
        <a:lstStyle/>
        <a:p>
          <a:endParaRPr lang="en-US"/>
        </a:p>
      </dgm:t>
    </dgm:pt>
    <dgm:pt modelId="{65FD7C02-2CF8-483A-8558-0F8E535560F3}">
      <dgm:prSet/>
      <dgm:spPr/>
      <dgm:t>
        <a:bodyPr/>
        <a:lstStyle/>
        <a:p>
          <a:r>
            <a:rPr lang="en-US" dirty="0"/>
            <a:t>Redmond WA – 2016</a:t>
          </a:r>
        </a:p>
      </dgm:t>
    </dgm:pt>
    <dgm:pt modelId="{46A59575-8192-4065-8F64-6A4A34B818D2}" type="parTrans" cxnId="{F1209D9A-940E-469A-A6F7-EF4E48767905}">
      <dgm:prSet/>
      <dgm:spPr/>
      <dgm:t>
        <a:bodyPr/>
        <a:lstStyle/>
        <a:p>
          <a:endParaRPr lang="en-US"/>
        </a:p>
      </dgm:t>
    </dgm:pt>
    <dgm:pt modelId="{C8C2ACA9-25C9-4603-A0B3-2B499021A3D5}" type="sibTrans" cxnId="{F1209D9A-940E-469A-A6F7-EF4E48767905}">
      <dgm:prSet/>
      <dgm:spPr/>
      <dgm:t>
        <a:bodyPr/>
        <a:lstStyle/>
        <a:p>
          <a:endParaRPr lang="en-US"/>
        </a:p>
      </dgm:t>
    </dgm:pt>
    <dgm:pt modelId="{94DD67FE-FDEF-41CC-8C5B-33ECEBA39B85}">
      <dgm:prSet/>
      <dgm:spPr/>
      <dgm:t>
        <a:bodyPr/>
        <a:lstStyle/>
        <a:p>
          <a:r>
            <a:rPr lang="en-US" dirty="0"/>
            <a:t>City of Kirkland – 2020</a:t>
          </a:r>
        </a:p>
      </dgm:t>
    </dgm:pt>
    <dgm:pt modelId="{F38F0396-4D81-40FA-8928-951FF10DCA33}" type="parTrans" cxnId="{63C0821F-064F-47EC-8D6F-9E5B32C2D0F5}">
      <dgm:prSet/>
      <dgm:spPr/>
      <dgm:t>
        <a:bodyPr/>
        <a:lstStyle/>
        <a:p>
          <a:endParaRPr lang="en-US"/>
        </a:p>
      </dgm:t>
    </dgm:pt>
    <dgm:pt modelId="{F7F20C77-3DBF-4B41-84C1-4919FE0B3852}" type="sibTrans" cxnId="{63C0821F-064F-47EC-8D6F-9E5B32C2D0F5}">
      <dgm:prSet/>
      <dgm:spPr/>
      <dgm:t>
        <a:bodyPr/>
        <a:lstStyle/>
        <a:p>
          <a:endParaRPr lang="en-US"/>
        </a:p>
      </dgm:t>
    </dgm:pt>
    <dgm:pt modelId="{D98B0364-EC0D-45AA-B377-3AD150A82485}">
      <dgm:prSet/>
      <dgm:spPr/>
      <dgm:t>
        <a:bodyPr/>
        <a:lstStyle/>
        <a:p>
          <a:r>
            <a:rPr lang="en-US" dirty="0"/>
            <a:t>Current Certifications:</a:t>
          </a:r>
        </a:p>
      </dgm:t>
    </dgm:pt>
    <dgm:pt modelId="{ED84DCE4-7CB7-4414-BC35-2BE901199065}" type="parTrans" cxnId="{AFE128D9-338D-454D-9744-565CF850EE89}">
      <dgm:prSet/>
      <dgm:spPr/>
      <dgm:t>
        <a:bodyPr/>
        <a:lstStyle/>
        <a:p>
          <a:endParaRPr lang="en-US"/>
        </a:p>
      </dgm:t>
    </dgm:pt>
    <dgm:pt modelId="{3D6126CF-951C-406F-84C0-C7CD591C5A3B}" type="sibTrans" cxnId="{AFE128D9-338D-454D-9744-565CF850EE89}">
      <dgm:prSet/>
      <dgm:spPr/>
      <dgm:t>
        <a:bodyPr/>
        <a:lstStyle/>
        <a:p>
          <a:endParaRPr lang="en-US"/>
        </a:p>
      </dgm:t>
    </dgm:pt>
    <dgm:pt modelId="{7F0F2DB1-CCD4-4572-8F9D-E66F7D454196}">
      <dgm:prSet custT="1"/>
      <dgm:spPr/>
      <dgm:t>
        <a:bodyPr/>
        <a:lstStyle/>
        <a:p>
          <a:r>
            <a:rPr lang="en-US" sz="1600" u="sng" dirty="0"/>
            <a:t>WA DOH</a:t>
          </a:r>
        </a:p>
      </dgm:t>
    </dgm:pt>
    <dgm:pt modelId="{91600815-E62C-4182-862D-462529459CE4}" type="parTrans" cxnId="{6B348A31-5ABE-4269-8906-AB613A7BDA6E}">
      <dgm:prSet/>
      <dgm:spPr/>
      <dgm:t>
        <a:bodyPr/>
        <a:lstStyle/>
        <a:p>
          <a:endParaRPr lang="en-US"/>
        </a:p>
      </dgm:t>
    </dgm:pt>
    <dgm:pt modelId="{66BDAD97-8A04-40D0-AC3B-6D9763C55CD9}" type="sibTrans" cxnId="{6B348A31-5ABE-4269-8906-AB613A7BDA6E}">
      <dgm:prSet/>
      <dgm:spPr/>
      <dgm:t>
        <a:bodyPr/>
        <a:lstStyle/>
        <a:p>
          <a:endParaRPr lang="en-US"/>
        </a:p>
      </dgm:t>
    </dgm:pt>
    <dgm:pt modelId="{FB86173B-EFC7-4ADD-9FBE-A27F1C1A4902}">
      <dgm:prSet custT="1"/>
      <dgm:spPr/>
      <dgm:t>
        <a:bodyPr/>
        <a:lstStyle/>
        <a:p>
          <a:pPr>
            <a:buFont typeface="Wingdings" panose="05000000000000000000" pitchFamily="2" charset="2"/>
            <a:buChar char="Ø"/>
          </a:pPr>
          <a:r>
            <a:rPr lang="en-US" sz="1600" dirty="0"/>
            <a:t>Water Distribution Manager 2 (WDM2)</a:t>
          </a:r>
        </a:p>
      </dgm:t>
    </dgm:pt>
    <dgm:pt modelId="{BD1AEF33-91FA-42DA-B89D-90DEB0CD7CC6}" type="parTrans" cxnId="{A3B1161D-220F-4EFF-810C-387D13F6075E}">
      <dgm:prSet/>
      <dgm:spPr/>
      <dgm:t>
        <a:bodyPr/>
        <a:lstStyle/>
        <a:p>
          <a:endParaRPr lang="en-US"/>
        </a:p>
      </dgm:t>
    </dgm:pt>
    <dgm:pt modelId="{0247B547-5C99-4C95-AD9A-16DA1C2FC9FC}" type="sibTrans" cxnId="{A3B1161D-220F-4EFF-810C-387D13F6075E}">
      <dgm:prSet/>
      <dgm:spPr/>
      <dgm:t>
        <a:bodyPr/>
        <a:lstStyle/>
        <a:p>
          <a:endParaRPr lang="en-US"/>
        </a:p>
      </dgm:t>
    </dgm:pt>
    <dgm:pt modelId="{7B3033F5-3586-462F-B1C2-14210926DDBB}">
      <dgm:prSet custT="1"/>
      <dgm:spPr/>
      <dgm:t>
        <a:bodyPr/>
        <a:lstStyle/>
        <a:p>
          <a:pPr>
            <a:buFont typeface="Wingdings" panose="05000000000000000000" pitchFamily="2" charset="2"/>
            <a:buChar char="Ø"/>
          </a:pPr>
          <a:r>
            <a:rPr lang="en-US" sz="1600" dirty="0"/>
            <a:t>Backflow Assembly Tester (BAT)</a:t>
          </a:r>
        </a:p>
      </dgm:t>
    </dgm:pt>
    <dgm:pt modelId="{74682CF4-FC2F-4FDF-BDC2-E387A5248912}" type="parTrans" cxnId="{F80003A9-9BC4-40D4-BD1A-BCFC02BF378D}">
      <dgm:prSet/>
      <dgm:spPr/>
      <dgm:t>
        <a:bodyPr/>
        <a:lstStyle/>
        <a:p>
          <a:endParaRPr lang="en-US"/>
        </a:p>
      </dgm:t>
    </dgm:pt>
    <dgm:pt modelId="{8BC3B9F5-368C-4340-8945-4172BA554BF6}" type="sibTrans" cxnId="{F80003A9-9BC4-40D4-BD1A-BCFC02BF378D}">
      <dgm:prSet/>
      <dgm:spPr/>
      <dgm:t>
        <a:bodyPr/>
        <a:lstStyle/>
        <a:p>
          <a:endParaRPr lang="en-US"/>
        </a:p>
      </dgm:t>
    </dgm:pt>
    <dgm:pt modelId="{6D5E324C-96C0-4651-8CAC-7237B4753BB9}">
      <dgm:prSet custT="1"/>
      <dgm:spPr/>
      <dgm:t>
        <a:bodyPr/>
        <a:lstStyle/>
        <a:p>
          <a:pPr>
            <a:buFont typeface="Wingdings" panose="05000000000000000000" pitchFamily="2" charset="2"/>
            <a:buChar char="Ø"/>
          </a:pPr>
          <a:r>
            <a:rPr lang="en-US" sz="1600" dirty="0"/>
            <a:t>Backflow Assembly Specialty Plumber License (PL30)</a:t>
          </a:r>
        </a:p>
      </dgm:t>
    </dgm:pt>
    <dgm:pt modelId="{E5C8AFB5-10F5-4F54-B1A5-36DEF7286420}" type="parTrans" cxnId="{751FF5FB-6175-44F3-A18C-8402B07A6242}">
      <dgm:prSet/>
      <dgm:spPr/>
      <dgm:t>
        <a:bodyPr/>
        <a:lstStyle/>
        <a:p>
          <a:endParaRPr lang="en-US"/>
        </a:p>
      </dgm:t>
    </dgm:pt>
    <dgm:pt modelId="{41C3F0A0-6F06-44BC-94C4-5EE37D78F584}" type="sibTrans" cxnId="{751FF5FB-6175-44F3-A18C-8402B07A6242}">
      <dgm:prSet/>
      <dgm:spPr/>
      <dgm:t>
        <a:bodyPr/>
        <a:lstStyle/>
        <a:p>
          <a:endParaRPr lang="en-US"/>
        </a:p>
      </dgm:t>
    </dgm:pt>
    <dgm:pt modelId="{FC8A1FD4-102C-413B-9F1A-BC278DF7737E}">
      <dgm:prSet custT="1"/>
      <dgm:spPr/>
      <dgm:t>
        <a:bodyPr/>
        <a:lstStyle/>
        <a:p>
          <a:r>
            <a:rPr lang="en-US" sz="1600" u="sng" dirty="0"/>
            <a:t>IAPMO ASSE INTERNATIONAL</a:t>
          </a:r>
        </a:p>
      </dgm:t>
    </dgm:pt>
    <dgm:pt modelId="{4697F809-8AD3-48D6-A390-86D43763BE31}" type="parTrans" cxnId="{6FA78C55-89D5-405E-895A-AD4E5EE1FE18}">
      <dgm:prSet/>
      <dgm:spPr/>
      <dgm:t>
        <a:bodyPr/>
        <a:lstStyle/>
        <a:p>
          <a:endParaRPr lang="en-US"/>
        </a:p>
      </dgm:t>
    </dgm:pt>
    <dgm:pt modelId="{14337D44-CB9E-4CF1-A1FE-EED1FAEEFC0D}" type="sibTrans" cxnId="{6FA78C55-89D5-405E-895A-AD4E5EE1FE18}">
      <dgm:prSet/>
      <dgm:spPr/>
      <dgm:t>
        <a:bodyPr/>
        <a:lstStyle/>
        <a:p>
          <a:endParaRPr lang="en-US"/>
        </a:p>
      </dgm:t>
    </dgm:pt>
    <dgm:pt modelId="{2DF4B456-DD11-4141-AF76-38FF00AFDBDC}">
      <dgm:prSet custT="1"/>
      <dgm:spPr/>
      <dgm:t>
        <a:bodyPr/>
        <a:lstStyle/>
        <a:p>
          <a:pPr>
            <a:buFont typeface="Wingdings" panose="05000000000000000000" pitchFamily="2" charset="2"/>
            <a:buChar char="Ø"/>
          </a:pPr>
          <a:r>
            <a:rPr lang="en-US" sz="1600" dirty="0"/>
            <a:t>Backflow Prevention Program Administrator</a:t>
          </a:r>
        </a:p>
      </dgm:t>
    </dgm:pt>
    <dgm:pt modelId="{FF2729E2-C510-4E22-9B39-56145E1FF236}" type="parTrans" cxnId="{E21297FB-3808-4B53-BB98-C49D97CD2AC9}">
      <dgm:prSet/>
      <dgm:spPr/>
      <dgm:t>
        <a:bodyPr/>
        <a:lstStyle/>
        <a:p>
          <a:endParaRPr lang="en-US"/>
        </a:p>
      </dgm:t>
    </dgm:pt>
    <dgm:pt modelId="{931C45CB-63A9-4FE5-9F19-43984F912E0D}" type="sibTrans" cxnId="{E21297FB-3808-4B53-BB98-C49D97CD2AC9}">
      <dgm:prSet/>
      <dgm:spPr/>
      <dgm:t>
        <a:bodyPr/>
        <a:lstStyle/>
        <a:p>
          <a:endParaRPr lang="en-US"/>
        </a:p>
      </dgm:t>
    </dgm:pt>
    <dgm:pt modelId="{6F5BF599-6968-4157-83C1-F2124B08382B}">
      <dgm:prSet custT="1"/>
      <dgm:spPr/>
      <dgm:t>
        <a:bodyPr/>
        <a:lstStyle/>
        <a:p>
          <a:pPr>
            <a:buFont typeface="Wingdings" panose="05000000000000000000" pitchFamily="2" charset="2"/>
            <a:buChar char="Ø"/>
          </a:pPr>
          <a:r>
            <a:rPr lang="en-US" sz="1600" dirty="0"/>
            <a:t>Cross-Connection Control Surveyor</a:t>
          </a:r>
        </a:p>
      </dgm:t>
    </dgm:pt>
    <dgm:pt modelId="{FFB0C663-0FCA-4076-B0FD-3FEBA69E511A}" type="parTrans" cxnId="{5FCB2A1E-5CB2-41E5-AD4C-F6A066C8BF19}">
      <dgm:prSet/>
      <dgm:spPr/>
      <dgm:t>
        <a:bodyPr/>
        <a:lstStyle/>
        <a:p>
          <a:endParaRPr lang="en-US"/>
        </a:p>
      </dgm:t>
    </dgm:pt>
    <dgm:pt modelId="{BD6B9CB2-7ACD-4713-A87E-559B95A07DD6}" type="sibTrans" cxnId="{5FCB2A1E-5CB2-41E5-AD4C-F6A066C8BF19}">
      <dgm:prSet/>
      <dgm:spPr/>
      <dgm:t>
        <a:bodyPr/>
        <a:lstStyle/>
        <a:p>
          <a:endParaRPr lang="en-US"/>
        </a:p>
      </dgm:t>
    </dgm:pt>
    <dgm:pt modelId="{D170996D-2E10-460C-9117-8E099E3A9658}">
      <dgm:prSet custT="1"/>
      <dgm:spPr/>
      <dgm:t>
        <a:bodyPr/>
        <a:lstStyle/>
        <a:p>
          <a:pPr>
            <a:buFont typeface="Wingdings" panose="05000000000000000000" pitchFamily="2" charset="2"/>
            <a:buChar char="Ø"/>
          </a:pPr>
          <a:r>
            <a:rPr lang="en-US" sz="1600" dirty="0"/>
            <a:t>Backflow Prevention Assembly Tester</a:t>
          </a:r>
        </a:p>
      </dgm:t>
    </dgm:pt>
    <dgm:pt modelId="{4DB9576C-677D-47FF-95A6-DC87D47EABFA}" type="parTrans" cxnId="{A1DD62EF-3812-4F67-9123-54ED2716636B}">
      <dgm:prSet/>
      <dgm:spPr/>
      <dgm:t>
        <a:bodyPr/>
        <a:lstStyle/>
        <a:p>
          <a:endParaRPr lang="en-US"/>
        </a:p>
      </dgm:t>
    </dgm:pt>
    <dgm:pt modelId="{F55F5C9D-1F44-477F-954D-E467FD9FD88B}" type="sibTrans" cxnId="{A1DD62EF-3812-4F67-9123-54ED2716636B}">
      <dgm:prSet/>
      <dgm:spPr/>
      <dgm:t>
        <a:bodyPr/>
        <a:lstStyle/>
        <a:p>
          <a:endParaRPr lang="en-US"/>
        </a:p>
      </dgm:t>
    </dgm:pt>
    <dgm:pt modelId="{B8A739C1-68B9-4C4A-A82E-DE24694E8541}">
      <dgm:prSet custT="1"/>
      <dgm:spPr/>
      <dgm:t>
        <a:bodyPr/>
        <a:lstStyle/>
        <a:p>
          <a:pPr>
            <a:buNone/>
          </a:pPr>
          <a:r>
            <a:rPr lang="en-US" sz="1600" u="none" dirty="0"/>
            <a:t>    (</a:t>
          </a:r>
          <a:r>
            <a:rPr lang="en-US" sz="1600" b="0" i="0" u="none" dirty="0"/>
            <a:t>International Association of Plumbing and Mechanical Officials &amp; </a:t>
          </a:r>
          <a:r>
            <a:rPr lang="en-US" sz="1600" u="none" dirty="0"/>
            <a:t>American Society of Sanitary Engineering)</a:t>
          </a:r>
        </a:p>
      </dgm:t>
    </dgm:pt>
    <dgm:pt modelId="{D9BDB3A1-6382-4A2A-A0C2-542FB2D340E1}" type="parTrans" cxnId="{104EA81F-6F2C-4552-9237-682A3550DB4F}">
      <dgm:prSet/>
      <dgm:spPr/>
      <dgm:t>
        <a:bodyPr/>
        <a:lstStyle/>
        <a:p>
          <a:endParaRPr lang="en-US"/>
        </a:p>
      </dgm:t>
    </dgm:pt>
    <dgm:pt modelId="{C5A7CCD1-D9E8-40A6-B29A-AB0C107E9C74}" type="sibTrans" cxnId="{104EA81F-6F2C-4552-9237-682A3550DB4F}">
      <dgm:prSet/>
      <dgm:spPr/>
      <dgm:t>
        <a:bodyPr/>
        <a:lstStyle/>
        <a:p>
          <a:endParaRPr lang="en-US"/>
        </a:p>
      </dgm:t>
    </dgm:pt>
    <dgm:pt modelId="{E5A43659-86E6-49C5-8089-4B5EBCB2F316}">
      <dgm:prSet custT="1"/>
      <dgm:spPr/>
      <dgm:t>
        <a:bodyPr/>
        <a:lstStyle/>
        <a:p>
          <a:pPr>
            <a:buFont typeface="Wingdings" panose="05000000000000000000" pitchFamily="2" charset="2"/>
            <a:buChar char="Ø"/>
          </a:pPr>
          <a:r>
            <a:rPr lang="en-US" sz="1600" dirty="0"/>
            <a:t>Cross Connection Control Specialist (CCS)</a:t>
          </a:r>
        </a:p>
      </dgm:t>
    </dgm:pt>
    <dgm:pt modelId="{62FCFA03-D3D2-4ABF-8868-EB69D066CEC5}" type="parTrans" cxnId="{EF429E80-375F-4925-8FC4-987E76F00A26}">
      <dgm:prSet/>
      <dgm:spPr/>
      <dgm:t>
        <a:bodyPr/>
        <a:lstStyle/>
        <a:p>
          <a:endParaRPr lang="en-US"/>
        </a:p>
      </dgm:t>
    </dgm:pt>
    <dgm:pt modelId="{10A42C09-57B8-4002-A234-82EE678970E7}" type="sibTrans" cxnId="{EF429E80-375F-4925-8FC4-987E76F00A26}">
      <dgm:prSet/>
      <dgm:spPr/>
      <dgm:t>
        <a:bodyPr/>
        <a:lstStyle/>
        <a:p>
          <a:endParaRPr lang="en-US"/>
        </a:p>
      </dgm:t>
    </dgm:pt>
    <dgm:pt modelId="{8277DCB8-BA7B-4A97-BBE2-24E16157AC02}">
      <dgm:prSet custT="1"/>
      <dgm:spPr/>
      <dgm:t>
        <a:bodyPr/>
        <a:lstStyle/>
        <a:p>
          <a:pPr>
            <a:buNone/>
          </a:pPr>
          <a:endParaRPr lang="en-US" sz="500" u="none" dirty="0"/>
        </a:p>
      </dgm:t>
    </dgm:pt>
    <dgm:pt modelId="{79C54F91-D261-4518-BB4D-F32001DA784A}" type="parTrans" cxnId="{D59DB0E7-4EE6-4365-9EB2-F1D6984E8458}">
      <dgm:prSet/>
      <dgm:spPr/>
      <dgm:t>
        <a:bodyPr/>
        <a:lstStyle/>
        <a:p>
          <a:endParaRPr lang="en-US"/>
        </a:p>
      </dgm:t>
    </dgm:pt>
    <dgm:pt modelId="{F8603423-C1DF-4717-B5EB-8D9CD16E1CAC}" type="sibTrans" cxnId="{D59DB0E7-4EE6-4365-9EB2-F1D6984E8458}">
      <dgm:prSet/>
      <dgm:spPr/>
      <dgm:t>
        <a:bodyPr/>
        <a:lstStyle/>
        <a:p>
          <a:endParaRPr lang="en-US"/>
        </a:p>
      </dgm:t>
    </dgm:pt>
    <dgm:pt modelId="{A16B1470-8423-4881-9367-E0B2378636B9}">
      <dgm:prSet custT="1"/>
      <dgm:spPr/>
      <dgm:t>
        <a:bodyPr/>
        <a:lstStyle/>
        <a:p>
          <a:pPr>
            <a:buFont typeface="Wingdings" panose="05000000000000000000" pitchFamily="2" charset="2"/>
            <a:buNone/>
          </a:pPr>
          <a:endParaRPr lang="en-US" sz="700" dirty="0"/>
        </a:p>
      </dgm:t>
    </dgm:pt>
    <dgm:pt modelId="{9374F705-0943-4887-8FE9-AEEFF2C7F09E}" type="parTrans" cxnId="{F03DD84E-91BA-4A22-8D93-ABF0BA4FF5EA}">
      <dgm:prSet/>
      <dgm:spPr/>
      <dgm:t>
        <a:bodyPr/>
        <a:lstStyle/>
        <a:p>
          <a:endParaRPr lang="en-US"/>
        </a:p>
      </dgm:t>
    </dgm:pt>
    <dgm:pt modelId="{5DE5667A-D3EA-4C62-8758-50C7C42F38AE}" type="sibTrans" cxnId="{F03DD84E-91BA-4A22-8D93-ABF0BA4FF5EA}">
      <dgm:prSet/>
      <dgm:spPr/>
      <dgm:t>
        <a:bodyPr/>
        <a:lstStyle/>
        <a:p>
          <a:endParaRPr lang="en-US"/>
        </a:p>
      </dgm:t>
    </dgm:pt>
    <dgm:pt modelId="{0983609D-8C80-4B70-8097-A19EACAC987D}" type="pres">
      <dgm:prSet presAssocID="{940C2C81-1DB4-4FE5-A7B8-C54292EBA57E}" presName="linear" presStyleCnt="0">
        <dgm:presLayoutVars>
          <dgm:dir/>
          <dgm:animLvl val="lvl"/>
          <dgm:resizeHandles val="exact"/>
        </dgm:presLayoutVars>
      </dgm:prSet>
      <dgm:spPr/>
    </dgm:pt>
    <dgm:pt modelId="{D7F17A9A-2F0A-44EC-AD25-6FDDB95FA841}" type="pres">
      <dgm:prSet presAssocID="{FEE52957-8339-40EB-902B-844065CCFE9E}" presName="parentLin" presStyleCnt="0"/>
      <dgm:spPr/>
    </dgm:pt>
    <dgm:pt modelId="{45FAA939-9B7C-483B-8F30-47420F249C49}" type="pres">
      <dgm:prSet presAssocID="{FEE52957-8339-40EB-902B-844065CCFE9E}" presName="parentLeftMargin" presStyleLbl="node1" presStyleIdx="0" presStyleCnt="4"/>
      <dgm:spPr/>
    </dgm:pt>
    <dgm:pt modelId="{BBC81700-883E-4597-AC31-456255BE9A08}" type="pres">
      <dgm:prSet presAssocID="{FEE52957-8339-40EB-902B-844065CCFE9E}" presName="parentText" presStyleLbl="node1" presStyleIdx="0" presStyleCnt="4">
        <dgm:presLayoutVars>
          <dgm:chMax val="0"/>
          <dgm:bulletEnabled val="1"/>
        </dgm:presLayoutVars>
      </dgm:prSet>
      <dgm:spPr/>
    </dgm:pt>
    <dgm:pt modelId="{32687AC4-9E40-4235-BA50-665DBA18FEA7}" type="pres">
      <dgm:prSet presAssocID="{FEE52957-8339-40EB-902B-844065CCFE9E}" presName="negativeSpace" presStyleCnt="0"/>
      <dgm:spPr/>
    </dgm:pt>
    <dgm:pt modelId="{8452A9AB-410F-4523-AC1D-22CE3F20A314}" type="pres">
      <dgm:prSet presAssocID="{FEE52957-8339-40EB-902B-844065CCFE9E}" presName="childText" presStyleLbl="conFgAcc1" presStyleIdx="0" presStyleCnt="4">
        <dgm:presLayoutVars>
          <dgm:bulletEnabled val="1"/>
        </dgm:presLayoutVars>
      </dgm:prSet>
      <dgm:spPr/>
    </dgm:pt>
    <dgm:pt modelId="{F1B9C26A-B6EC-49D3-BCD5-F50F426E7158}" type="pres">
      <dgm:prSet presAssocID="{F64986F8-73C3-40F4-9D9F-8BC5A529DB2A}" presName="spaceBetweenRectangles" presStyleCnt="0"/>
      <dgm:spPr/>
    </dgm:pt>
    <dgm:pt modelId="{A7E430A4-AC78-433C-9091-814F874F5497}" type="pres">
      <dgm:prSet presAssocID="{65FD7C02-2CF8-483A-8558-0F8E535560F3}" presName="parentLin" presStyleCnt="0"/>
      <dgm:spPr/>
    </dgm:pt>
    <dgm:pt modelId="{23EAA0EC-38D7-4DA6-BF36-6498F03E3B2B}" type="pres">
      <dgm:prSet presAssocID="{65FD7C02-2CF8-483A-8558-0F8E535560F3}" presName="parentLeftMargin" presStyleLbl="node1" presStyleIdx="0" presStyleCnt="4"/>
      <dgm:spPr/>
    </dgm:pt>
    <dgm:pt modelId="{904657A7-D457-4A2E-B027-D2BBCB7D1639}" type="pres">
      <dgm:prSet presAssocID="{65FD7C02-2CF8-483A-8558-0F8E535560F3}" presName="parentText" presStyleLbl="node1" presStyleIdx="1" presStyleCnt="4">
        <dgm:presLayoutVars>
          <dgm:chMax val="0"/>
          <dgm:bulletEnabled val="1"/>
        </dgm:presLayoutVars>
      </dgm:prSet>
      <dgm:spPr/>
    </dgm:pt>
    <dgm:pt modelId="{899B1943-48D8-4A6B-B5B4-5F81BF5CE7EB}" type="pres">
      <dgm:prSet presAssocID="{65FD7C02-2CF8-483A-8558-0F8E535560F3}" presName="negativeSpace" presStyleCnt="0"/>
      <dgm:spPr/>
    </dgm:pt>
    <dgm:pt modelId="{B6774C46-2C1F-4711-B0C0-687B2E14FB4B}" type="pres">
      <dgm:prSet presAssocID="{65FD7C02-2CF8-483A-8558-0F8E535560F3}" presName="childText" presStyleLbl="conFgAcc1" presStyleIdx="1" presStyleCnt="4">
        <dgm:presLayoutVars>
          <dgm:bulletEnabled val="1"/>
        </dgm:presLayoutVars>
      </dgm:prSet>
      <dgm:spPr/>
    </dgm:pt>
    <dgm:pt modelId="{FB64386A-3C68-49D1-8C23-1BA8AF8130F9}" type="pres">
      <dgm:prSet presAssocID="{C8C2ACA9-25C9-4603-A0B3-2B499021A3D5}" presName="spaceBetweenRectangles" presStyleCnt="0"/>
      <dgm:spPr/>
    </dgm:pt>
    <dgm:pt modelId="{7BF47B1C-5B43-469A-9FFD-E93F94E23351}" type="pres">
      <dgm:prSet presAssocID="{94DD67FE-FDEF-41CC-8C5B-33ECEBA39B85}" presName="parentLin" presStyleCnt="0"/>
      <dgm:spPr/>
    </dgm:pt>
    <dgm:pt modelId="{505F8353-04C7-4214-9F03-E92BCBB9E265}" type="pres">
      <dgm:prSet presAssocID="{94DD67FE-FDEF-41CC-8C5B-33ECEBA39B85}" presName="parentLeftMargin" presStyleLbl="node1" presStyleIdx="1" presStyleCnt="4"/>
      <dgm:spPr/>
    </dgm:pt>
    <dgm:pt modelId="{8E066410-5FA5-45F8-B8E3-33D62ED73D9E}" type="pres">
      <dgm:prSet presAssocID="{94DD67FE-FDEF-41CC-8C5B-33ECEBA39B85}" presName="parentText" presStyleLbl="node1" presStyleIdx="2" presStyleCnt="4">
        <dgm:presLayoutVars>
          <dgm:chMax val="0"/>
          <dgm:bulletEnabled val="1"/>
        </dgm:presLayoutVars>
      </dgm:prSet>
      <dgm:spPr/>
    </dgm:pt>
    <dgm:pt modelId="{7BB125A0-CF67-438B-8434-F58590C96504}" type="pres">
      <dgm:prSet presAssocID="{94DD67FE-FDEF-41CC-8C5B-33ECEBA39B85}" presName="negativeSpace" presStyleCnt="0"/>
      <dgm:spPr/>
    </dgm:pt>
    <dgm:pt modelId="{66EFCF0B-52E2-4337-9306-64E8130B45F9}" type="pres">
      <dgm:prSet presAssocID="{94DD67FE-FDEF-41CC-8C5B-33ECEBA39B85}" presName="childText" presStyleLbl="conFgAcc1" presStyleIdx="2" presStyleCnt="4">
        <dgm:presLayoutVars>
          <dgm:bulletEnabled val="1"/>
        </dgm:presLayoutVars>
      </dgm:prSet>
      <dgm:spPr/>
    </dgm:pt>
    <dgm:pt modelId="{C02FC3FE-EF2E-46B7-8B28-96A0A2FDAED1}" type="pres">
      <dgm:prSet presAssocID="{F7F20C77-3DBF-4B41-84C1-4919FE0B3852}" presName="spaceBetweenRectangles" presStyleCnt="0"/>
      <dgm:spPr/>
    </dgm:pt>
    <dgm:pt modelId="{23FA35FD-B049-4DC4-A8F3-3CC5A411A58E}" type="pres">
      <dgm:prSet presAssocID="{D98B0364-EC0D-45AA-B377-3AD150A82485}" presName="parentLin" presStyleCnt="0"/>
      <dgm:spPr/>
    </dgm:pt>
    <dgm:pt modelId="{2068CB3B-905D-4ADD-84C8-22908DCE1BF8}" type="pres">
      <dgm:prSet presAssocID="{D98B0364-EC0D-45AA-B377-3AD150A82485}" presName="parentLeftMargin" presStyleLbl="node1" presStyleIdx="2" presStyleCnt="4"/>
      <dgm:spPr/>
    </dgm:pt>
    <dgm:pt modelId="{1D17D55C-31D6-4D1D-B702-AB44E303F5E8}" type="pres">
      <dgm:prSet presAssocID="{D98B0364-EC0D-45AA-B377-3AD150A82485}" presName="parentText" presStyleLbl="node1" presStyleIdx="3" presStyleCnt="4">
        <dgm:presLayoutVars>
          <dgm:chMax val="0"/>
          <dgm:bulletEnabled val="1"/>
        </dgm:presLayoutVars>
      </dgm:prSet>
      <dgm:spPr/>
    </dgm:pt>
    <dgm:pt modelId="{D967A371-8462-467D-BC82-AA9D0CF4AB7F}" type="pres">
      <dgm:prSet presAssocID="{D98B0364-EC0D-45AA-B377-3AD150A82485}" presName="negativeSpace" presStyleCnt="0"/>
      <dgm:spPr/>
    </dgm:pt>
    <dgm:pt modelId="{B53B408C-BF96-446B-BF6A-6937C0C9DFC4}" type="pres">
      <dgm:prSet presAssocID="{D98B0364-EC0D-45AA-B377-3AD150A82485}" presName="childText" presStyleLbl="conFgAcc1" presStyleIdx="3" presStyleCnt="4" custScaleY="98867" custLinFactNeighborX="1220">
        <dgm:presLayoutVars>
          <dgm:bulletEnabled val="1"/>
        </dgm:presLayoutVars>
      </dgm:prSet>
      <dgm:spPr/>
    </dgm:pt>
  </dgm:ptLst>
  <dgm:cxnLst>
    <dgm:cxn modelId="{925B1201-2113-415C-8572-E4D8A59A2772}" type="presOf" srcId="{D98B0364-EC0D-45AA-B377-3AD150A82485}" destId="{2068CB3B-905D-4ADD-84C8-22908DCE1BF8}" srcOrd="0" destOrd="0" presId="urn:microsoft.com/office/officeart/2005/8/layout/list1"/>
    <dgm:cxn modelId="{C8009C14-7471-40C9-A974-D40C77896005}" type="presOf" srcId="{2DF4B456-DD11-4141-AF76-38FF00AFDBDC}" destId="{B53B408C-BF96-446B-BF6A-6937C0C9DFC4}" srcOrd="0" destOrd="9" presId="urn:microsoft.com/office/officeart/2005/8/layout/list1"/>
    <dgm:cxn modelId="{A3B1161D-220F-4EFF-810C-387D13F6075E}" srcId="{7F0F2DB1-CCD4-4572-8F9D-E66F7D454196}" destId="{FB86173B-EFC7-4ADD-9FBE-A27F1C1A4902}" srcOrd="0" destOrd="0" parTransId="{BD1AEF33-91FA-42DA-B89D-90DEB0CD7CC6}" sibTransId="{0247B547-5C99-4C95-AD9A-16DA1C2FC9FC}"/>
    <dgm:cxn modelId="{5FCB2A1E-5CB2-41E5-AD4C-F6A066C8BF19}" srcId="{8277DCB8-BA7B-4A97-BBE2-24E16157AC02}" destId="{6F5BF599-6968-4157-83C1-F2124B08382B}" srcOrd="1" destOrd="0" parTransId="{FFB0C663-0FCA-4076-B0FD-3FEBA69E511A}" sibTransId="{BD6B9CB2-7ACD-4713-A87E-559B95A07DD6}"/>
    <dgm:cxn modelId="{63C0821F-064F-47EC-8D6F-9E5B32C2D0F5}" srcId="{940C2C81-1DB4-4FE5-A7B8-C54292EBA57E}" destId="{94DD67FE-FDEF-41CC-8C5B-33ECEBA39B85}" srcOrd="2" destOrd="0" parTransId="{F38F0396-4D81-40FA-8928-951FF10DCA33}" sibTransId="{F7F20C77-3DBF-4B41-84C1-4919FE0B3852}"/>
    <dgm:cxn modelId="{104EA81F-6F2C-4552-9237-682A3550DB4F}" srcId="{D98B0364-EC0D-45AA-B377-3AD150A82485}" destId="{B8A739C1-68B9-4C4A-A82E-DE24694E8541}" srcOrd="3" destOrd="0" parTransId="{D9BDB3A1-6382-4A2A-A0C2-542FB2D340E1}" sibTransId="{C5A7CCD1-D9E8-40A6-B29A-AB0C107E9C74}"/>
    <dgm:cxn modelId="{1102F329-4E7B-4EB4-94CC-25B68DDE1A10}" type="presOf" srcId="{FEE52957-8339-40EB-902B-844065CCFE9E}" destId="{45FAA939-9B7C-483B-8F30-47420F249C49}" srcOrd="0" destOrd="0" presId="urn:microsoft.com/office/officeart/2005/8/layout/list1"/>
    <dgm:cxn modelId="{6B348A31-5ABE-4269-8906-AB613A7BDA6E}" srcId="{D98B0364-EC0D-45AA-B377-3AD150A82485}" destId="{7F0F2DB1-CCD4-4572-8F9D-E66F7D454196}" srcOrd="0" destOrd="0" parTransId="{91600815-E62C-4182-862D-462529459CE4}" sibTransId="{66BDAD97-8A04-40D0-AC3B-6D9763C55CD9}"/>
    <dgm:cxn modelId="{6D78F035-BBAA-4FF1-A9CF-39FBF6A396DA}" type="presOf" srcId="{7F0F2DB1-CCD4-4572-8F9D-E66F7D454196}" destId="{B53B408C-BF96-446B-BF6A-6937C0C9DFC4}" srcOrd="0" destOrd="0" presId="urn:microsoft.com/office/officeart/2005/8/layout/list1"/>
    <dgm:cxn modelId="{CC430343-191A-46F5-B2F4-D8A2AD5BE0BB}" type="presOf" srcId="{65FD7C02-2CF8-483A-8558-0F8E535560F3}" destId="{904657A7-D457-4A2E-B027-D2BBCB7D1639}" srcOrd="1" destOrd="0" presId="urn:microsoft.com/office/officeart/2005/8/layout/list1"/>
    <dgm:cxn modelId="{19D16846-F1B9-4FBF-92E9-5CA20E214221}" type="presOf" srcId="{D170996D-2E10-460C-9117-8E099E3A9658}" destId="{B53B408C-BF96-446B-BF6A-6937C0C9DFC4}" srcOrd="0" destOrd="11" presId="urn:microsoft.com/office/officeart/2005/8/layout/list1"/>
    <dgm:cxn modelId="{B7BEA76A-032D-4526-B880-7D3E24DC925B}" type="presOf" srcId="{6D5E324C-96C0-4651-8CAC-7237B4753BB9}" destId="{B53B408C-BF96-446B-BF6A-6937C0C9DFC4}" srcOrd="0" destOrd="4" presId="urn:microsoft.com/office/officeart/2005/8/layout/list1"/>
    <dgm:cxn modelId="{F03DD84E-91BA-4A22-8D93-ABF0BA4FF5EA}" srcId="{D98B0364-EC0D-45AA-B377-3AD150A82485}" destId="{A16B1470-8423-4881-9367-E0B2378636B9}" srcOrd="1" destOrd="0" parTransId="{9374F705-0943-4887-8FE9-AEEFF2C7F09E}" sibTransId="{5DE5667A-D3EA-4C62-8758-50C7C42F38AE}"/>
    <dgm:cxn modelId="{AD56F76F-FB6D-484F-A983-1B2AE3D69662}" type="presOf" srcId="{FC8A1FD4-102C-413B-9F1A-BC278DF7737E}" destId="{B53B408C-BF96-446B-BF6A-6937C0C9DFC4}" srcOrd="0" destOrd="6" presId="urn:microsoft.com/office/officeart/2005/8/layout/list1"/>
    <dgm:cxn modelId="{6FA78C55-89D5-405E-895A-AD4E5EE1FE18}" srcId="{D98B0364-EC0D-45AA-B377-3AD150A82485}" destId="{FC8A1FD4-102C-413B-9F1A-BC278DF7737E}" srcOrd="2" destOrd="0" parTransId="{4697F809-8AD3-48D6-A390-86D43763BE31}" sibTransId="{14337D44-CB9E-4CF1-A1FE-EED1FAEEFC0D}"/>
    <dgm:cxn modelId="{AD775377-1DAC-4205-BD99-E6601328BE3E}" type="presOf" srcId="{7B3033F5-3586-462F-B1C2-14210926DDBB}" destId="{B53B408C-BF96-446B-BF6A-6937C0C9DFC4}" srcOrd="0" destOrd="3" presId="urn:microsoft.com/office/officeart/2005/8/layout/list1"/>
    <dgm:cxn modelId="{59DB225A-125A-4FF5-8FD3-597B30375700}" srcId="{940C2C81-1DB4-4FE5-A7B8-C54292EBA57E}" destId="{FEE52957-8339-40EB-902B-844065CCFE9E}" srcOrd="0" destOrd="0" parTransId="{74E333A8-8E55-4D32-8F4B-A5D5AB50C35F}" sibTransId="{F64986F8-73C3-40F4-9D9F-8BC5A529DB2A}"/>
    <dgm:cxn modelId="{EF429E80-375F-4925-8FC4-987E76F00A26}" srcId="{7F0F2DB1-CCD4-4572-8F9D-E66F7D454196}" destId="{E5A43659-86E6-49C5-8089-4B5EBCB2F316}" srcOrd="1" destOrd="0" parTransId="{62FCFA03-D3D2-4ABF-8868-EB69D066CEC5}" sibTransId="{10A42C09-57B8-4002-A234-82EE678970E7}"/>
    <dgm:cxn modelId="{B07A1C85-D590-4561-8E90-D25667BCD0EF}" type="presOf" srcId="{940C2C81-1DB4-4FE5-A7B8-C54292EBA57E}" destId="{0983609D-8C80-4B70-8097-A19EACAC987D}" srcOrd="0" destOrd="0" presId="urn:microsoft.com/office/officeart/2005/8/layout/list1"/>
    <dgm:cxn modelId="{1DD11F85-CB90-4BF3-8D81-A1D23FCED77B}" type="presOf" srcId="{FEE52957-8339-40EB-902B-844065CCFE9E}" destId="{BBC81700-883E-4597-AC31-456255BE9A08}" srcOrd="1" destOrd="0" presId="urn:microsoft.com/office/officeart/2005/8/layout/list1"/>
    <dgm:cxn modelId="{F1209D9A-940E-469A-A6F7-EF4E48767905}" srcId="{940C2C81-1DB4-4FE5-A7B8-C54292EBA57E}" destId="{65FD7C02-2CF8-483A-8558-0F8E535560F3}" srcOrd="1" destOrd="0" parTransId="{46A59575-8192-4065-8F64-6A4A34B818D2}" sibTransId="{C8C2ACA9-25C9-4603-A0B3-2B499021A3D5}"/>
    <dgm:cxn modelId="{F80003A9-9BC4-40D4-BD1A-BCFC02BF378D}" srcId="{7F0F2DB1-CCD4-4572-8F9D-E66F7D454196}" destId="{7B3033F5-3586-462F-B1C2-14210926DDBB}" srcOrd="2" destOrd="0" parTransId="{74682CF4-FC2F-4FDF-BDC2-E387A5248912}" sibTransId="{8BC3B9F5-368C-4340-8945-4172BA554BF6}"/>
    <dgm:cxn modelId="{B5B6B4B5-C2CA-4165-828C-AB1BE1525BE5}" type="presOf" srcId="{6F5BF599-6968-4157-83C1-F2124B08382B}" destId="{B53B408C-BF96-446B-BF6A-6937C0C9DFC4}" srcOrd="0" destOrd="10" presId="urn:microsoft.com/office/officeart/2005/8/layout/list1"/>
    <dgm:cxn modelId="{8328C1B6-CA73-43B6-A6B5-B1B8D0EF0C04}" type="presOf" srcId="{B8A739C1-68B9-4C4A-A82E-DE24694E8541}" destId="{B53B408C-BF96-446B-BF6A-6937C0C9DFC4}" srcOrd="0" destOrd="7" presId="urn:microsoft.com/office/officeart/2005/8/layout/list1"/>
    <dgm:cxn modelId="{E69D1ABD-6300-4117-9193-312DE8F9B2EF}" type="presOf" srcId="{8277DCB8-BA7B-4A97-BBE2-24E16157AC02}" destId="{B53B408C-BF96-446B-BF6A-6937C0C9DFC4}" srcOrd="0" destOrd="8" presId="urn:microsoft.com/office/officeart/2005/8/layout/list1"/>
    <dgm:cxn modelId="{D678BFBF-F2DC-419B-BEC0-0C31F889F020}" type="presOf" srcId="{94DD67FE-FDEF-41CC-8C5B-33ECEBA39B85}" destId="{8E066410-5FA5-45F8-B8E3-33D62ED73D9E}" srcOrd="1" destOrd="0" presId="urn:microsoft.com/office/officeart/2005/8/layout/list1"/>
    <dgm:cxn modelId="{E031EBBF-869C-4A3D-8493-BE524AC8A483}" type="presOf" srcId="{E5A43659-86E6-49C5-8089-4B5EBCB2F316}" destId="{B53B408C-BF96-446B-BF6A-6937C0C9DFC4}" srcOrd="0" destOrd="2" presId="urn:microsoft.com/office/officeart/2005/8/layout/list1"/>
    <dgm:cxn modelId="{AFE128D9-338D-454D-9744-565CF850EE89}" srcId="{940C2C81-1DB4-4FE5-A7B8-C54292EBA57E}" destId="{D98B0364-EC0D-45AA-B377-3AD150A82485}" srcOrd="3" destOrd="0" parTransId="{ED84DCE4-7CB7-4414-BC35-2BE901199065}" sibTransId="{3D6126CF-951C-406F-84C0-C7CD591C5A3B}"/>
    <dgm:cxn modelId="{EB0709E1-25DA-4F55-AC51-A483239DBC36}" type="presOf" srcId="{65FD7C02-2CF8-483A-8558-0F8E535560F3}" destId="{23EAA0EC-38D7-4DA6-BF36-6498F03E3B2B}" srcOrd="0" destOrd="0" presId="urn:microsoft.com/office/officeart/2005/8/layout/list1"/>
    <dgm:cxn modelId="{D59DB0E7-4EE6-4365-9EB2-F1D6984E8458}" srcId="{D98B0364-EC0D-45AA-B377-3AD150A82485}" destId="{8277DCB8-BA7B-4A97-BBE2-24E16157AC02}" srcOrd="4" destOrd="0" parTransId="{79C54F91-D261-4518-BB4D-F32001DA784A}" sibTransId="{F8603423-C1DF-4717-B5EB-8D9CD16E1CAC}"/>
    <dgm:cxn modelId="{41ACE6EB-D574-4761-89B2-AAF1B997673E}" type="presOf" srcId="{FB86173B-EFC7-4ADD-9FBE-A27F1C1A4902}" destId="{B53B408C-BF96-446B-BF6A-6937C0C9DFC4}" srcOrd="0" destOrd="1" presId="urn:microsoft.com/office/officeart/2005/8/layout/list1"/>
    <dgm:cxn modelId="{F5AE2EEC-E1F6-4827-8A6F-A25E1F29AC4A}" type="presOf" srcId="{94DD67FE-FDEF-41CC-8C5B-33ECEBA39B85}" destId="{505F8353-04C7-4214-9F03-E92BCBB9E265}" srcOrd="0" destOrd="0" presId="urn:microsoft.com/office/officeart/2005/8/layout/list1"/>
    <dgm:cxn modelId="{DA6C88ED-6944-4247-A83B-2E610867E3CA}" type="presOf" srcId="{A16B1470-8423-4881-9367-E0B2378636B9}" destId="{B53B408C-BF96-446B-BF6A-6937C0C9DFC4}" srcOrd="0" destOrd="5" presId="urn:microsoft.com/office/officeart/2005/8/layout/list1"/>
    <dgm:cxn modelId="{A1DD62EF-3812-4F67-9123-54ED2716636B}" srcId="{8277DCB8-BA7B-4A97-BBE2-24E16157AC02}" destId="{D170996D-2E10-460C-9117-8E099E3A9658}" srcOrd="2" destOrd="0" parTransId="{4DB9576C-677D-47FF-95A6-DC87D47EABFA}" sibTransId="{F55F5C9D-1F44-477F-954D-E467FD9FD88B}"/>
    <dgm:cxn modelId="{E21297FB-3808-4B53-BB98-C49D97CD2AC9}" srcId="{8277DCB8-BA7B-4A97-BBE2-24E16157AC02}" destId="{2DF4B456-DD11-4141-AF76-38FF00AFDBDC}" srcOrd="0" destOrd="0" parTransId="{FF2729E2-C510-4E22-9B39-56145E1FF236}" sibTransId="{931C45CB-63A9-4FE5-9F19-43984F912E0D}"/>
    <dgm:cxn modelId="{751FF5FB-6175-44F3-A18C-8402B07A6242}" srcId="{7F0F2DB1-CCD4-4572-8F9D-E66F7D454196}" destId="{6D5E324C-96C0-4651-8CAC-7237B4753BB9}" srcOrd="3" destOrd="0" parTransId="{E5C8AFB5-10F5-4F54-B1A5-36DEF7286420}" sibTransId="{41C3F0A0-6F06-44BC-94C4-5EE37D78F584}"/>
    <dgm:cxn modelId="{505C07FD-8FCF-4A84-9860-445169018C0C}" type="presOf" srcId="{D98B0364-EC0D-45AA-B377-3AD150A82485}" destId="{1D17D55C-31D6-4D1D-B702-AB44E303F5E8}" srcOrd="1" destOrd="0" presId="urn:microsoft.com/office/officeart/2005/8/layout/list1"/>
    <dgm:cxn modelId="{EC2E3976-91A6-4280-B781-97E111C58B85}" type="presParOf" srcId="{0983609D-8C80-4B70-8097-A19EACAC987D}" destId="{D7F17A9A-2F0A-44EC-AD25-6FDDB95FA841}" srcOrd="0" destOrd="0" presId="urn:microsoft.com/office/officeart/2005/8/layout/list1"/>
    <dgm:cxn modelId="{8FF4A891-53EB-470B-8E62-0B2A027F3A12}" type="presParOf" srcId="{D7F17A9A-2F0A-44EC-AD25-6FDDB95FA841}" destId="{45FAA939-9B7C-483B-8F30-47420F249C49}" srcOrd="0" destOrd="0" presId="urn:microsoft.com/office/officeart/2005/8/layout/list1"/>
    <dgm:cxn modelId="{89BC00D9-3EF8-4BA3-8807-24BE738F4BDA}" type="presParOf" srcId="{D7F17A9A-2F0A-44EC-AD25-6FDDB95FA841}" destId="{BBC81700-883E-4597-AC31-456255BE9A08}" srcOrd="1" destOrd="0" presId="urn:microsoft.com/office/officeart/2005/8/layout/list1"/>
    <dgm:cxn modelId="{3075BFC4-42BD-45F5-9C74-88C27804E990}" type="presParOf" srcId="{0983609D-8C80-4B70-8097-A19EACAC987D}" destId="{32687AC4-9E40-4235-BA50-665DBA18FEA7}" srcOrd="1" destOrd="0" presId="urn:microsoft.com/office/officeart/2005/8/layout/list1"/>
    <dgm:cxn modelId="{B5013ED0-0E10-490E-81C7-683FADB34910}" type="presParOf" srcId="{0983609D-8C80-4B70-8097-A19EACAC987D}" destId="{8452A9AB-410F-4523-AC1D-22CE3F20A314}" srcOrd="2" destOrd="0" presId="urn:microsoft.com/office/officeart/2005/8/layout/list1"/>
    <dgm:cxn modelId="{578900E7-2080-4D7C-B33F-5A07704504B7}" type="presParOf" srcId="{0983609D-8C80-4B70-8097-A19EACAC987D}" destId="{F1B9C26A-B6EC-49D3-BCD5-F50F426E7158}" srcOrd="3" destOrd="0" presId="urn:microsoft.com/office/officeart/2005/8/layout/list1"/>
    <dgm:cxn modelId="{8136175C-BEF6-47D5-B7CD-54345E12DCF0}" type="presParOf" srcId="{0983609D-8C80-4B70-8097-A19EACAC987D}" destId="{A7E430A4-AC78-433C-9091-814F874F5497}" srcOrd="4" destOrd="0" presId="urn:microsoft.com/office/officeart/2005/8/layout/list1"/>
    <dgm:cxn modelId="{C95F3FC1-EDBF-45EC-A6E4-BAE6D60408F9}" type="presParOf" srcId="{A7E430A4-AC78-433C-9091-814F874F5497}" destId="{23EAA0EC-38D7-4DA6-BF36-6498F03E3B2B}" srcOrd="0" destOrd="0" presId="urn:microsoft.com/office/officeart/2005/8/layout/list1"/>
    <dgm:cxn modelId="{0C40478F-3EEB-4524-A76E-60B46BF21721}" type="presParOf" srcId="{A7E430A4-AC78-433C-9091-814F874F5497}" destId="{904657A7-D457-4A2E-B027-D2BBCB7D1639}" srcOrd="1" destOrd="0" presId="urn:microsoft.com/office/officeart/2005/8/layout/list1"/>
    <dgm:cxn modelId="{C0DA4A42-CF7C-444F-A7A6-C70E924183A2}" type="presParOf" srcId="{0983609D-8C80-4B70-8097-A19EACAC987D}" destId="{899B1943-48D8-4A6B-B5B4-5F81BF5CE7EB}" srcOrd="5" destOrd="0" presId="urn:microsoft.com/office/officeart/2005/8/layout/list1"/>
    <dgm:cxn modelId="{BA61F79D-4221-4D9B-BB6F-3B3A8AA74ACE}" type="presParOf" srcId="{0983609D-8C80-4B70-8097-A19EACAC987D}" destId="{B6774C46-2C1F-4711-B0C0-687B2E14FB4B}" srcOrd="6" destOrd="0" presId="urn:microsoft.com/office/officeart/2005/8/layout/list1"/>
    <dgm:cxn modelId="{2D0C1A16-F566-437E-B4B5-76FA3AFF3C53}" type="presParOf" srcId="{0983609D-8C80-4B70-8097-A19EACAC987D}" destId="{FB64386A-3C68-49D1-8C23-1BA8AF8130F9}" srcOrd="7" destOrd="0" presId="urn:microsoft.com/office/officeart/2005/8/layout/list1"/>
    <dgm:cxn modelId="{C78B357E-C321-40A7-80AF-396A7379FF1C}" type="presParOf" srcId="{0983609D-8C80-4B70-8097-A19EACAC987D}" destId="{7BF47B1C-5B43-469A-9FFD-E93F94E23351}" srcOrd="8" destOrd="0" presId="urn:microsoft.com/office/officeart/2005/8/layout/list1"/>
    <dgm:cxn modelId="{7775B2A6-1190-4969-AF0B-6117990446BC}" type="presParOf" srcId="{7BF47B1C-5B43-469A-9FFD-E93F94E23351}" destId="{505F8353-04C7-4214-9F03-E92BCBB9E265}" srcOrd="0" destOrd="0" presId="urn:microsoft.com/office/officeart/2005/8/layout/list1"/>
    <dgm:cxn modelId="{9C068844-E5F6-438D-B9BD-4E539044001D}" type="presParOf" srcId="{7BF47B1C-5B43-469A-9FFD-E93F94E23351}" destId="{8E066410-5FA5-45F8-B8E3-33D62ED73D9E}" srcOrd="1" destOrd="0" presId="urn:microsoft.com/office/officeart/2005/8/layout/list1"/>
    <dgm:cxn modelId="{980DD1F3-B74B-4D8D-9D89-501EC08B7F55}" type="presParOf" srcId="{0983609D-8C80-4B70-8097-A19EACAC987D}" destId="{7BB125A0-CF67-438B-8434-F58590C96504}" srcOrd="9" destOrd="0" presId="urn:microsoft.com/office/officeart/2005/8/layout/list1"/>
    <dgm:cxn modelId="{3B964F07-6629-4161-8A4E-27739BF3A1B7}" type="presParOf" srcId="{0983609D-8C80-4B70-8097-A19EACAC987D}" destId="{66EFCF0B-52E2-4337-9306-64E8130B45F9}" srcOrd="10" destOrd="0" presId="urn:microsoft.com/office/officeart/2005/8/layout/list1"/>
    <dgm:cxn modelId="{05B2DCAA-A1D4-4788-BD35-3A1EA70BE033}" type="presParOf" srcId="{0983609D-8C80-4B70-8097-A19EACAC987D}" destId="{C02FC3FE-EF2E-46B7-8B28-96A0A2FDAED1}" srcOrd="11" destOrd="0" presId="urn:microsoft.com/office/officeart/2005/8/layout/list1"/>
    <dgm:cxn modelId="{7D163457-AB99-4D0B-9E84-1D30269B2023}" type="presParOf" srcId="{0983609D-8C80-4B70-8097-A19EACAC987D}" destId="{23FA35FD-B049-4DC4-A8F3-3CC5A411A58E}" srcOrd="12" destOrd="0" presId="urn:microsoft.com/office/officeart/2005/8/layout/list1"/>
    <dgm:cxn modelId="{D7FE2256-9272-4EA9-8B6E-5CE9EBC9CBD7}" type="presParOf" srcId="{23FA35FD-B049-4DC4-A8F3-3CC5A411A58E}" destId="{2068CB3B-905D-4ADD-84C8-22908DCE1BF8}" srcOrd="0" destOrd="0" presId="urn:microsoft.com/office/officeart/2005/8/layout/list1"/>
    <dgm:cxn modelId="{322FB78C-151F-4366-9F78-424BEA104182}" type="presParOf" srcId="{23FA35FD-B049-4DC4-A8F3-3CC5A411A58E}" destId="{1D17D55C-31D6-4D1D-B702-AB44E303F5E8}" srcOrd="1" destOrd="0" presId="urn:microsoft.com/office/officeart/2005/8/layout/list1"/>
    <dgm:cxn modelId="{0F70BC32-7A97-4966-A3D7-641D680BF456}" type="presParOf" srcId="{0983609D-8C80-4B70-8097-A19EACAC987D}" destId="{D967A371-8462-467D-BC82-AA9D0CF4AB7F}" srcOrd="13" destOrd="0" presId="urn:microsoft.com/office/officeart/2005/8/layout/list1"/>
    <dgm:cxn modelId="{E1F26247-2FD5-457F-BC8F-9B5AB604047A}" type="presParOf" srcId="{0983609D-8C80-4B70-8097-A19EACAC987D}" destId="{B53B408C-BF96-446B-BF6A-6937C0C9DFC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E6DE9D-B934-433A-8AFB-74D3FB08756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C196AD7-196F-4E8B-BEE6-C25C89AC0C22}">
      <dgm:prSet/>
      <dgm:spPr/>
      <dgm:t>
        <a:bodyPr/>
        <a:lstStyle/>
        <a:p>
          <a:r>
            <a:rPr lang="en-US" dirty="0"/>
            <a:t>A cross connection is a physical connection between a potable (drinkable) water supply and a source of contamination or pollution.  </a:t>
          </a:r>
        </a:p>
      </dgm:t>
    </dgm:pt>
    <dgm:pt modelId="{A8FE15E5-777A-4050-BF24-AFA51E2B90D8}" type="parTrans" cxnId="{01DE2F26-2196-40C5-9178-1C65A6C1BD22}">
      <dgm:prSet/>
      <dgm:spPr/>
      <dgm:t>
        <a:bodyPr/>
        <a:lstStyle/>
        <a:p>
          <a:endParaRPr lang="en-US"/>
        </a:p>
      </dgm:t>
    </dgm:pt>
    <dgm:pt modelId="{259115C4-408B-4EF6-B54F-31AED8259DCE}" type="sibTrans" cxnId="{01DE2F26-2196-40C5-9178-1C65A6C1BD22}">
      <dgm:prSet/>
      <dgm:spPr/>
      <dgm:t>
        <a:bodyPr/>
        <a:lstStyle/>
        <a:p>
          <a:endParaRPr lang="en-US"/>
        </a:p>
      </dgm:t>
    </dgm:pt>
    <dgm:pt modelId="{1943B4E2-F1D6-4095-8096-B30E4508A1A1}">
      <dgm:prSet/>
      <dgm:spPr/>
      <dgm:t>
        <a:bodyPr/>
        <a:lstStyle/>
        <a:p>
          <a:r>
            <a:rPr lang="en-US" dirty="0"/>
            <a:t>This connection can be created when plumbing is installed, when using certain appliances, or even simply by attaching a hose to a faucet.  </a:t>
          </a:r>
        </a:p>
      </dgm:t>
    </dgm:pt>
    <dgm:pt modelId="{B42E64D6-5487-4F1E-AF69-D26803C74A64}" type="parTrans" cxnId="{6A634D25-4ED5-4387-86B3-70AFCFAF8071}">
      <dgm:prSet/>
      <dgm:spPr/>
      <dgm:t>
        <a:bodyPr/>
        <a:lstStyle/>
        <a:p>
          <a:endParaRPr lang="en-US"/>
        </a:p>
      </dgm:t>
    </dgm:pt>
    <dgm:pt modelId="{AC08BABD-8E9F-48F8-A5F6-787607D98BA9}" type="sibTrans" cxnId="{6A634D25-4ED5-4387-86B3-70AFCFAF8071}">
      <dgm:prSet/>
      <dgm:spPr/>
      <dgm:t>
        <a:bodyPr/>
        <a:lstStyle/>
        <a:p>
          <a:endParaRPr lang="en-US"/>
        </a:p>
      </dgm:t>
    </dgm:pt>
    <dgm:pt modelId="{726D52F0-9CB3-43F9-BA5B-96C05ED306BB}">
      <dgm:prSet/>
      <dgm:spPr/>
      <dgm:t>
        <a:bodyPr/>
        <a:lstStyle/>
        <a:p>
          <a:r>
            <a:rPr lang="en-US" dirty="0"/>
            <a:t>Cross connections are not easy to discover but can pose a serious health hazard and threat to water quality.</a:t>
          </a:r>
        </a:p>
      </dgm:t>
    </dgm:pt>
    <dgm:pt modelId="{C5600610-8C7C-4D86-91CD-C307A18CD452}" type="parTrans" cxnId="{9D9486FA-2CF3-499D-8FBD-D890B22AA122}">
      <dgm:prSet/>
      <dgm:spPr/>
      <dgm:t>
        <a:bodyPr/>
        <a:lstStyle/>
        <a:p>
          <a:endParaRPr lang="en-US"/>
        </a:p>
      </dgm:t>
    </dgm:pt>
    <dgm:pt modelId="{5038DCC9-631B-4B76-80AC-FB7091DBBD82}" type="sibTrans" cxnId="{9D9486FA-2CF3-499D-8FBD-D890B22AA122}">
      <dgm:prSet/>
      <dgm:spPr/>
      <dgm:t>
        <a:bodyPr/>
        <a:lstStyle/>
        <a:p>
          <a:endParaRPr lang="en-US"/>
        </a:p>
      </dgm:t>
    </dgm:pt>
    <dgm:pt modelId="{5DDDC61B-61EE-4A2C-8346-8F1990FCC94A}" type="pres">
      <dgm:prSet presAssocID="{30E6DE9D-B934-433A-8AFB-74D3FB08756B}" presName="linear" presStyleCnt="0">
        <dgm:presLayoutVars>
          <dgm:animLvl val="lvl"/>
          <dgm:resizeHandles val="exact"/>
        </dgm:presLayoutVars>
      </dgm:prSet>
      <dgm:spPr/>
    </dgm:pt>
    <dgm:pt modelId="{EB147354-56A2-4B23-8A92-EF100148D27A}" type="pres">
      <dgm:prSet presAssocID="{4C196AD7-196F-4E8B-BEE6-C25C89AC0C22}" presName="parentText" presStyleLbl="node1" presStyleIdx="0" presStyleCnt="3">
        <dgm:presLayoutVars>
          <dgm:chMax val="0"/>
          <dgm:bulletEnabled val="1"/>
        </dgm:presLayoutVars>
      </dgm:prSet>
      <dgm:spPr/>
    </dgm:pt>
    <dgm:pt modelId="{6F15A716-A29B-49B6-A9F0-18002F4CEEF5}" type="pres">
      <dgm:prSet presAssocID="{259115C4-408B-4EF6-B54F-31AED8259DCE}" presName="spacer" presStyleCnt="0"/>
      <dgm:spPr/>
    </dgm:pt>
    <dgm:pt modelId="{5C8085BB-13AA-4358-9F25-7DD28F1FFD3B}" type="pres">
      <dgm:prSet presAssocID="{1943B4E2-F1D6-4095-8096-B30E4508A1A1}" presName="parentText" presStyleLbl="node1" presStyleIdx="1" presStyleCnt="3">
        <dgm:presLayoutVars>
          <dgm:chMax val="0"/>
          <dgm:bulletEnabled val="1"/>
        </dgm:presLayoutVars>
      </dgm:prSet>
      <dgm:spPr/>
    </dgm:pt>
    <dgm:pt modelId="{9BAC25DD-D9FC-4ADA-AEE6-36D418FE1B14}" type="pres">
      <dgm:prSet presAssocID="{AC08BABD-8E9F-48F8-A5F6-787607D98BA9}" presName="spacer" presStyleCnt="0"/>
      <dgm:spPr/>
    </dgm:pt>
    <dgm:pt modelId="{5804DAFF-0C6A-4029-A833-2E02795E3CAB}" type="pres">
      <dgm:prSet presAssocID="{726D52F0-9CB3-43F9-BA5B-96C05ED306BB}" presName="parentText" presStyleLbl="node1" presStyleIdx="2" presStyleCnt="3">
        <dgm:presLayoutVars>
          <dgm:chMax val="0"/>
          <dgm:bulletEnabled val="1"/>
        </dgm:presLayoutVars>
      </dgm:prSet>
      <dgm:spPr/>
    </dgm:pt>
  </dgm:ptLst>
  <dgm:cxnLst>
    <dgm:cxn modelId="{C6239607-E6FE-474C-9C1D-936E24200E4E}" type="presOf" srcId="{30E6DE9D-B934-433A-8AFB-74D3FB08756B}" destId="{5DDDC61B-61EE-4A2C-8346-8F1990FCC94A}" srcOrd="0" destOrd="0" presId="urn:microsoft.com/office/officeart/2005/8/layout/vList2"/>
    <dgm:cxn modelId="{6A634D25-4ED5-4387-86B3-70AFCFAF8071}" srcId="{30E6DE9D-B934-433A-8AFB-74D3FB08756B}" destId="{1943B4E2-F1D6-4095-8096-B30E4508A1A1}" srcOrd="1" destOrd="0" parTransId="{B42E64D6-5487-4F1E-AF69-D26803C74A64}" sibTransId="{AC08BABD-8E9F-48F8-A5F6-787607D98BA9}"/>
    <dgm:cxn modelId="{01DE2F26-2196-40C5-9178-1C65A6C1BD22}" srcId="{30E6DE9D-B934-433A-8AFB-74D3FB08756B}" destId="{4C196AD7-196F-4E8B-BEE6-C25C89AC0C22}" srcOrd="0" destOrd="0" parTransId="{A8FE15E5-777A-4050-BF24-AFA51E2B90D8}" sibTransId="{259115C4-408B-4EF6-B54F-31AED8259DCE}"/>
    <dgm:cxn modelId="{40083A71-8C47-4962-8280-EA93366FE13E}" type="presOf" srcId="{4C196AD7-196F-4E8B-BEE6-C25C89AC0C22}" destId="{EB147354-56A2-4B23-8A92-EF100148D27A}" srcOrd="0" destOrd="0" presId="urn:microsoft.com/office/officeart/2005/8/layout/vList2"/>
    <dgm:cxn modelId="{2CC9EC89-CA1C-45CD-B71E-5CBF63B56C14}" type="presOf" srcId="{1943B4E2-F1D6-4095-8096-B30E4508A1A1}" destId="{5C8085BB-13AA-4358-9F25-7DD28F1FFD3B}" srcOrd="0" destOrd="0" presId="urn:microsoft.com/office/officeart/2005/8/layout/vList2"/>
    <dgm:cxn modelId="{1B399DCC-4F8F-4354-84DF-AC6AB2366086}" type="presOf" srcId="{726D52F0-9CB3-43F9-BA5B-96C05ED306BB}" destId="{5804DAFF-0C6A-4029-A833-2E02795E3CAB}" srcOrd="0" destOrd="0" presId="urn:microsoft.com/office/officeart/2005/8/layout/vList2"/>
    <dgm:cxn modelId="{9D9486FA-2CF3-499D-8FBD-D890B22AA122}" srcId="{30E6DE9D-B934-433A-8AFB-74D3FB08756B}" destId="{726D52F0-9CB3-43F9-BA5B-96C05ED306BB}" srcOrd="2" destOrd="0" parTransId="{C5600610-8C7C-4D86-91CD-C307A18CD452}" sibTransId="{5038DCC9-631B-4B76-80AC-FB7091DBBD82}"/>
    <dgm:cxn modelId="{D1D0E0E0-ACF1-49DB-873F-D6B2579AA26A}" type="presParOf" srcId="{5DDDC61B-61EE-4A2C-8346-8F1990FCC94A}" destId="{EB147354-56A2-4B23-8A92-EF100148D27A}" srcOrd="0" destOrd="0" presId="urn:microsoft.com/office/officeart/2005/8/layout/vList2"/>
    <dgm:cxn modelId="{8639F17B-F5C8-4D14-8F47-DB7EDE608D2D}" type="presParOf" srcId="{5DDDC61B-61EE-4A2C-8346-8F1990FCC94A}" destId="{6F15A716-A29B-49B6-A9F0-18002F4CEEF5}" srcOrd="1" destOrd="0" presId="urn:microsoft.com/office/officeart/2005/8/layout/vList2"/>
    <dgm:cxn modelId="{1B97A953-ADA6-4B4B-AE1A-C9303ADF4AA3}" type="presParOf" srcId="{5DDDC61B-61EE-4A2C-8346-8F1990FCC94A}" destId="{5C8085BB-13AA-4358-9F25-7DD28F1FFD3B}" srcOrd="2" destOrd="0" presId="urn:microsoft.com/office/officeart/2005/8/layout/vList2"/>
    <dgm:cxn modelId="{62B06ABD-3F71-4A28-97D6-362D8AEAE631}" type="presParOf" srcId="{5DDDC61B-61EE-4A2C-8346-8F1990FCC94A}" destId="{9BAC25DD-D9FC-4ADA-AEE6-36D418FE1B14}" srcOrd="3" destOrd="0" presId="urn:microsoft.com/office/officeart/2005/8/layout/vList2"/>
    <dgm:cxn modelId="{A9BA4892-1C87-483A-AA36-21E6D921194B}" type="presParOf" srcId="{5DDDC61B-61EE-4A2C-8346-8F1990FCC94A}" destId="{5804DAFF-0C6A-4029-A833-2E02795E3C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A8C92C-75C8-42B1-812F-A0C5ED08BE68}"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AB8B6B46-ACA5-43D4-A177-2A99BF4C4026}">
      <dgm:prSet custT="1"/>
      <dgm:spPr/>
      <dgm:t>
        <a:bodyPr/>
        <a:lstStyle/>
        <a:p>
          <a:r>
            <a:rPr lang="en-US" sz="1600" dirty="0"/>
            <a:t>Backflow prevention assemblies are critical components that protect the potable water systems from pollution or contamination sources.  It is important to remember a backflow preventer is a mechanical device which requires testing and at some point, in time will require replacement or repair.</a:t>
          </a:r>
        </a:p>
      </dgm:t>
    </dgm:pt>
    <dgm:pt modelId="{603FAA90-2DF4-4D71-96E3-8C4B9F124B6D}" type="parTrans" cxnId="{398E8320-2CB9-4B31-8A23-C53D5DB1D0FD}">
      <dgm:prSet/>
      <dgm:spPr/>
      <dgm:t>
        <a:bodyPr/>
        <a:lstStyle/>
        <a:p>
          <a:endParaRPr lang="en-US"/>
        </a:p>
      </dgm:t>
    </dgm:pt>
    <dgm:pt modelId="{0724780D-E9A2-486B-839D-DB1A9E7EA3AF}" type="sibTrans" cxnId="{398E8320-2CB9-4B31-8A23-C53D5DB1D0FD}">
      <dgm:prSet/>
      <dgm:spPr/>
      <dgm:t>
        <a:bodyPr/>
        <a:lstStyle/>
        <a:p>
          <a:endParaRPr lang="en-US"/>
        </a:p>
      </dgm:t>
    </dgm:pt>
    <dgm:pt modelId="{4CAAF2A0-541D-415C-9262-3565B7B54C6A}">
      <dgm:prSet/>
      <dgm:spPr/>
      <dgm:t>
        <a:bodyPr/>
        <a:lstStyle/>
        <a:p>
          <a:r>
            <a:rPr lang="en-US" i="1" dirty="0"/>
            <a:t>Uniform Plumbing Code </a:t>
          </a:r>
          <a:r>
            <a:rPr lang="en-US" dirty="0"/>
            <a:t>(UPC)</a:t>
          </a:r>
        </a:p>
      </dgm:t>
    </dgm:pt>
    <dgm:pt modelId="{32B5B983-7DFC-41AE-87C1-C560E1323388}" type="parTrans" cxnId="{C0F9D5D0-74F7-4DAB-8C5F-DBE27C29B1F3}">
      <dgm:prSet/>
      <dgm:spPr/>
      <dgm:t>
        <a:bodyPr/>
        <a:lstStyle/>
        <a:p>
          <a:endParaRPr lang="en-US"/>
        </a:p>
      </dgm:t>
    </dgm:pt>
    <dgm:pt modelId="{AEB493FF-1072-4E1F-A580-8600D9E9659B}" type="sibTrans" cxnId="{C0F9D5D0-74F7-4DAB-8C5F-DBE27C29B1F3}">
      <dgm:prSet/>
      <dgm:spPr/>
      <dgm:t>
        <a:bodyPr/>
        <a:lstStyle/>
        <a:p>
          <a:endParaRPr lang="en-US"/>
        </a:p>
      </dgm:t>
    </dgm:pt>
    <dgm:pt modelId="{1A14B706-3222-4885-807B-6FFF4E2C04B6}">
      <dgm:prSet/>
      <dgm:spPr/>
      <dgm:t>
        <a:bodyPr/>
        <a:lstStyle/>
        <a:p>
          <a:r>
            <a:rPr lang="en-US" b="1" dirty="0"/>
            <a:t>603.4.3 Access and Clearance:</a:t>
          </a:r>
          <a:endParaRPr lang="en-US" dirty="0"/>
        </a:p>
      </dgm:t>
    </dgm:pt>
    <dgm:pt modelId="{95AD4995-17AB-45CC-9346-AC34A0DFED9F}" type="parTrans" cxnId="{1480106F-8B9D-40E9-BA0A-78F9953A75E8}">
      <dgm:prSet/>
      <dgm:spPr/>
      <dgm:t>
        <a:bodyPr/>
        <a:lstStyle/>
        <a:p>
          <a:endParaRPr lang="en-US"/>
        </a:p>
      </dgm:t>
    </dgm:pt>
    <dgm:pt modelId="{35380ABC-3C03-459A-9682-EA598BAE7688}" type="sibTrans" cxnId="{1480106F-8B9D-40E9-BA0A-78F9953A75E8}">
      <dgm:prSet/>
      <dgm:spPr/>
      <dgm:t>
        <a:bodyPr/>
        <a:lstStyle/>
        <a:p>
          <a:endParaRPr lang="en-US"/>
        </a:p>
      </dgm:t>
    </dgm:pt>
    <dgm:pt modelId="{3F8EFF20-763A-4D6D-928D-6D4F0215FF79}">
      <dgm:prSet/>
      <dgm:spPr/>
      <dgm:t>
        <a:bodyPr/>
        <a:lstStyle/>
        <a:p>
          <a:r>
            <a:rPr lang="en-US" dirty="0"/>
            <a:t>Access and clearance shall be provided for the required testing, maintenance, and repair. </a:t>
          </a:r>
        </a:p>
      </dgm:t>
    </dgm:pt>
    <dgm:pt modelId="{0744DA0A-CC80-45C6-8188-2A3A56F44589}" type="parTrans" cxnId="{12DBBA52-938C-4E8B-98A6-B4B375D776B6}">
      <dgm:prSet/>
      <dgm:spPr/>
      <dgm:t>
        <a:bodyPr/>
        <a:lstStyle/>
        <a:p>
          <a:endParaRPr lang="en-US"/>
        </a:p>
      </dgm:t>
    </dgm:pt>
    <dgm:pt modelId="{F95DA3BE-52C7-4D81-90D5-46184B44C0ED}" type="sibTrans" cxnId="{12DBBA52-938C-4E8B-98A6-B4B375D776B6}">
      <dgm:prSet/>
      <dgm:spPr/>
      <dgm:t>
        <a:bodyPr/>
        <a:lstStyle/>
        <a:p>
          <a:endParaRPr lang="en-US"/>
        </a:p>
      </dgm:t>
    </dgm:pt>
    <dgm:pt modelId="{9888FCB9-B2D3-460A-BC54-D18E687CC86C}" type="pres">
      <dgm:prSet presAssocID="{A9A8C92C-75C8-42B1-812F-A0C5ED08BE68}" presName="Name0" presStyleCnt="0">
        <dgm:presLayoutVars>
          <dgm:dir/>
          <dgm:animLvl val="lvl"/>
          <dgm:resizeHandles val="exact"/>
        </dgm:presLayoutVars>
      </dgm:prSet>
      <dgm:spPr/>
    </dgm:pt>
    <dgm:pt modelId="{EAF7FD6A-DE03-4004-92C6-BC678D89CB26}" type="pres">
      <dgm:prSet presAssocID="{3F8EFF20-763A-4D6D-928D-6D4F0215FF79}" presName="boxAndChildren" presStyleCnt="0"/>
      <dgm:spPr/>
    </dgm:pt>
    <dgm:pt modelId="{522974A2-2DA0-4610-B323-25D7C9783BDA}" type="pres">
      <dgm:prSet presAssocID="{3F8EFF20-763A-4D6D-928D-6D4F0215FF79}" presName="parentTextBox" presStyleLbl="node1" presStyleIdx="0" presStyleCnt="4"/>
      <dgm:spPr/>
    </dgm:pt>
    <dgm:pt modelId="{F2F43EBA-AEE6-43B8-9299-F83DC4FBD308}" type="pres">
      <dgm:prSet presAssocID="{35380ABC-3C03-459A-9682-EA598BAE7688}" presName="sp" presStyleCnt="0"/>
      <dgm:spPr/>
    </dgm:pt>
    <dgm:pt modelId="{3FB415EB-A06A-45F9-B6D2-6CF40BE62553}" type="pres">
      <dgm:prSet presAssocID="{1A14B706-3222-4885-807B-6FFF4E2C04B6}" presName="arrowAndChildren" presStyleCnt="0"/>
      <dgm:spPr/>
    </dgm:pt>
    <dgm:pt modelId="{A2BCF873-1FA2-44DD-8F67-04B1E9C83E99}" type="pres">
      <dgm:prSet presAssocID="{1A14B706-3222-4885-807B-6FFF4E2C04B6}" presName="parentTextArrow" presStyleLbl="node1" presStyleIdx="1" presStyleCnt="4"/>
      <dgm:spPr/>
    </dgm:pt>
    <dgm:pt modelId="{6C6BE9B0-8D5B-437F-9698-484B10067595}" type="pres">
      <dgm:prSet presAssocID="{AEB493FF-1072-4E1F-A580-8600D9E9659B}" presName="sp" presStyleCnt="0"/>
      <dgm:spPr/>
    </dgm:pt>
    <dgm:pt modelId="{E064EE45-4684-40D5-BC67-8A07EEBD00B3}" type="pres">
      <dgm:prSet presAssocID="{4CAAF2A0-541D-415C-9262-3565B7B54C6A}" presName="arrowAndChildren" presStyleCnt="0"/>
      <dgm:spPr/>
    </dgm:pt>
    <dgm:pt modelId="{8693F160-A9BE-43DD-9C03-C35E48500308}" type="pres">
      <dgm:prSet presAssocID="{4CAAF2A0-541D-415C-9262-3565B7B54C6A}" presName="parentTextArrow" presStyleLbl="node1" presStyleIdx="2" presStyleCnt="4"/>
      <dgm:spPr/>
    </dgm:pt>
    <dgm:pt modelId="{A3776B2B-6318-4292-BEC1-1A13A43FE3D1}" type="pres">
      <dgm:prSet presAssocID="{0724780D-E9A2-486B-839D-DB1A9E7EA3AF}" presName="sp" presStyleCnt="0"/>
      <dgm:spPr/>
    </dgm:pt>
    <dgm:pt modelId="{AE8707BE-474B-49C5-9B7D-438E41877CF5}" type="pres">
      <dgm:prSet presAssocID="{AB8B6B46-ACA5-43D4-A177-2A99BF4C4026}" presName="arrowAndChildren" presStyleCnt="0"/>
      <dgm:spPr/>
    </dgm:pt>
    <dgm:pt modelId="{51DDB889-3F3E-4199-AB22-AB5FBFA46920}" type="pres">
      <dgm:prSet presAssocID="{AB8B6B46-ACA5-43D4-A177-2A99BF4C4026}" presName="parentTextArrow" presStyleLbl="node1" presStyleIdx="3" presStyleCnt="4"/>
      <dgm:spPr/>
    </dgm:pt>
  </dgm:ptLst>
  <dgm:cxnLst>
    <dgm:cxn modelId="{398E8320-2CB9-4B31-8A23-C53D5DB1D0FD}" srcId="{A9A8C92C-75C8-42B1-812F-A0C5ED08BE68}" destId="{AB8B6B46-ACA5-43D4-A177-2A99BF4C4026}" srcOrd="0" destOrd="0" parTransId="{603FAA90-2DF4-4D71-96E3-8C4B9F124B6D}" sibTransId="{0724780D-E9A2-486B-839D-DB1A9E7EA3AF}"/>
    <dgm:cxn modelId="{0121CD37-FB30-41EF-AC87-5F2A2C47217B}" type="presOf" srcId="{1A14B706-3222-4885-807B-6FFF4E2C04B6}" destId="{A2BCF873-1FA2-44DD-8F67-04B1E9C83E99}" srcOrd="0" destOrd="0" presId="urn:microsoft.com/office/officeart/2005/8/layout/process4"/>
    <dgm:cxn modelId="{1480106F-8B9D-40E9-BA0A-78F9953A75E8}" srcId="{A9A8C92C-75C8-42B1-812F-A0C5ED08BE68}" destId="{1A14B706-3222-4885-807B-6FFF4E2C04B6}" srcOrd="2" destOrd="0" parTransId="{95AD4995-17AB-45CC-9346-AC34A0DFED9F}" sibTransId="{35380ABC-3C03-459A-9682-EA598BAE7688}"/>
    <dgm:cxn modelId="{12DBBA52-938C-4E8B-98A6-B4B375D776B6}" srcId="{A9A8C92C-75C8-42B1-812F-A0C5ED08BE68}" destId="{3F8EFF20-763A-4D6D-928D-6D4F0215FF79}" srcOrd="3" destOrd="0" parTransId="{0744DA0A-CC80-45C6-8188-2A3A56F44589}" sibTransId="{F95DA3BE-52C7-4D81-90D5-46184B44C0ED}"/>
    <dgm:cxn modelId="{36DAC178-2EB0-49B1-B90A-3ABC29DD40B7}" type="presOf" srcId="{3F8EFF20-763A-4D6D-928D-6D4F0215FF79}" destId="{522974A2-2DA0-4610-B323-25D7C9783BDA}" srcOrd="0" destOrd="0" presId="urn:microsoft.com/office/officeart/2005/8/layout/process4"/>
    <dgm:cxn modelId="{2073D87F-3B50-4A02-BC27-5AE5E3F45B58}" type="presOf" srcId="{A9A8C92C-75C8-42B1-812F-A0C5ED08BE68}" destId="{9888FCB9-B2D3-460A-BC54-D18E687CC86C}" srcOrd="0" destOrd="0" presId="urn:microsoft.com/office/officeart/2005/8/layout/process4"/>
    <dgm:cxn modelId="{19DECCB3-89AB-4A92-A397-1A41C15A960E}" type="presOf" srcId="{AB8B6B46-ACA5-43D4-A177-2A99BF4C4026}" destId="{51DDB889-3F3E-4199-AB22-AB5FBFA46920}" srcOrd="0" destOrd="0" presId="urn:microsoft.com/office/officeart/2005/8/layout/process4"/>
    <dgm:cxn modelId="{4EF174CE-D086-4CE7-B427-B97081175B67}" type="presOf" srcId="{4CAAF2A0-541D-415C-9262-3565B7B54C6A}" destId="{8693F160-A9BE-43DD-9C03-C35E48500308}" srcOrd="0" destOrd="0" presId="urn:microsoft.com/office/officeart/2005/8/layout/process4"/>
    <dgm:cxn modelId="{C0F9D5D0-74F7-4DAB-8C5F-DBE27C29B1F3}" srcId="{A9A8C92C-75C8-42B1-812F-A0C5ED08BE68}" destId="{4CAAF2A0-541D-415C-9262-3565B7B54C6A}" srcOrd="1" destOrd="0" parTransId="{32B5B983-7DFC-41AE-87C1-C560E1323388}" sibTransId="{AEB493FF-1072-4E1F-A580-8600D9E9659B}"/>
    <dgm:cxn modelId="{A05E9DDD-9473-4B73-8AF9-53736B247C8B}" type="presParOf" srcId="{9888FCB9-B2D3-460A-BC54-D18E687CC86C}" destId="{EAF7FD6A-DE03-4004-92C6-BC678D89CB26}" srcOrd="0" destOrd="0" presId="urn:microsoft.com/office/officeart/2005/8/layout/process4"/>
    <dgm:cxn modelId="{FF51A977-BC82-439C-9B70-32C838897120}" type="presParOf" srcId="{EAF7FD6A-DE03-4004-92C6-BC678D89CB26}" destId="{522974A2-2DA0-4610-B323-25D7C9783BDA}" srcOrd="0" destOrd="0" presId="urn:microsoft.com/office/officeart/2005/8/layout/process4"/>
    <dgm:cxn modelId="{1E3C28A3-A059-4A2D-9C39-81CCC9129F46}" type="presParOf" srcId="{9888FCB9-B2D3-460A-BC54-D18E687CC86C}" destId="{F2F43EBA-AEE6-43B8-9299-F83DC4FBD308}" srcOrd="1" destOrd="0" presId="urn:microsoft.com/office/officeart/2005/8/layout/process4"/>
    <dgm:cxn modelId="{28E6C867-2E12-4714-AA87-698D34008D2D}" type="presParOf" srcId="{9888FCB9-B2D3-460A-BC54-D18E687CC86C}" destId="{3FB415EB-A06A-45F9-B6D2-6CF40BE62553}" srcOrd="2" destOrd="0" presId="urn:microsoft.com/office/officeart/2005/8/layout/process4"/>
    <dgm:cxn modelId="{AE557FA0-4CE7-43B8-8749-0A9E2DC32C0A}" type="presParOf" srcId="{3FB415EB-A06A-45F9-B6D2-6CF40BE62553}" destId="{A2BCF873-1FA2-44DD-8F67-04B1E9C83E99}" srcOrd="0" destOrd="0" presId="urn:microsoft.com/office/officeart/2005/8/layout/process4"/>
    <dgm:cxn modelId="{5EC32B8A-C4F6-45EC-81F0-A5EC42A21454}" type="presParOf" srcId="{9888FCB9-B2D3-460A-BC54-D18E687CC86C}" destId="{6C6BE9B0-8D5B-437F-9698-484B10067595}" srcOrd="3" destOrd="0" presId="urn:microsoft.com/office/officeart/2005/8/layout/process4"/>
    <dgm:cxn modelId="{1638213C-1022-48A7-9F64-EA3078BFE065}" type="presParOf" srcId="{9888FCB9-B2D3-460A-BC54-D18E687CC86C}" destId="{E064EE45-4684-40D5-BC67-8A07EEBD00B3}" srcOrd="4" destOrd="0" presId="urn:microsoft.com/office/officeart/2005/8/layout/process4"/>
    <dgm:cxn modelId="{9F4691E9-70CD-422C-A855-A325B9FD52ED}" type="presParOf" srcId="{E064EE45-4684-40D5-BC67-8A07EEBD00B3}" destId="{8693F160-A9BE-43DD-9C03-C35E48500308}" srcOrd="0" destOrd="0" presId="urn:microsoft.com/office/officeart/2005/8/layout/process4"/>
    <dgm:cxn modelId="{A516D231-C0E8-4925-9416-C7AE4E26CBC7}" type="presParOf" srcId="{9888FCB9-B2D3-460A-BC54-D18E687CC86C}" destId="{A3776B2B-6318-4292-BEC1-1A13A43FE3D1}" srcOrd="5" destOrd="0" presId="urn:microsoft.com/office/officeart/2005/8/layout/process4"/>
    <dgm:cxn modelId="{98B975DF-B5B6-415C-9CBA-DF1F1DAFDEED}" type="presParOf" srcId="{9888FCB9-B2D3-460A-BC54-D18E687CC86C}" destId="{AE8707BE-474B-49C5-9B7D-438E41877CF5}" srcOrd="6" destOrd="0" presId="urn:microsoft.com/office/officeart/2005/8/layout/process4"/>
    <dgm:cxn modelId="{4C4008F3-AA4C-4DA3-BAD0-9CDD5D042D66}" type="presParOf" srcId="{AE8707BE-474B-49C5-9B7D-438E41877CF5}" destId="{51DDB889-3F3E-4199-AB22-AB5FBFA4692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BA2944-12C0-4A97-BE5A-90725393CA9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0F6776B0-B910-464A-88BD-D2612D59ADF9}">
      <dgm:prSet custT="1"/>
      <dgm:spPr/>
      <dgm:t>
        <a:bodyPr/>
        <a:lstStyle/>
        <a:p>
          <a:pPr algn="just"/>
          <a:r>
            <a:rPr lang="en-US" sz="2400" b="1" i="1" u="sng" dirty="0">
              <a:solidFill>
                <a:schemeClr val="bg1"/>
              </a:solidFill>
            </a:rPr>
            <a:t>Prepare your survey form in advance. </a:t>
          </a:r>
        </a:p>
        <a:p>
          <a:pPr algn="just"/>
          <a:endParaRPr lang="en-US" sz="300" b="1" dirty="0">
            <a:solidFill>
              <a:schemeClr val="bg1"/>
            </a:solidFill>
          </a:endParaRPr>
        </a:p>
        <a:p>
          <a:pPr algn="just"/>
          <a:r>
            <a:rPr lang="en-US" sz="2000" b="1" dirty="0">
              <a:solidFill>
                <a:schemeClr val="bg1"/>
              </a:solidFill>
            </a:rPr>
            <a:t>There are many types of forms available. You can use one already provided by USC Manual Cross-Connection Control, IAPMO, electronic survey systems, or create your own. </a:t>
          </a:r>
        </a:p>
      </dgm:t>
    </dgm:pt>
    <dgm:pt modelId="{FF6C3A2B-E601-4E4A-97AA-51294ADD8AD2}" type="parTrans" cxnId="{3F1E11CB-E474-4ED0-AF1E-2392B3531A8A}">
      <dgm:prSet/>
      <dgm:spPr/>
      <dgm:t>
        <a:bodyPr/>
        <a:lstStyle/>
        <a:p>
          <a:endParaRPr lang="en-US"/>
        </a:p>
      </dgm:t>
    </dgm:pt>
    <dgm:pt modelId="{CCEE3FB0-7B6D-4495-9F49-A3D5648ACF6B}" type="sibTrans" cxnId="{3F1E11CB-E474-4ED0-AF1E-2392B3531A8A}">
      <dgm:prSet/>
      <dgm:spPr/>
      <dgm:t>
        <a:bodyPr/>
        <a:lstStyle/>
        <a:p>
          <a:endParaRPr lang="en-US"/>
        </a:p>
      </dgm:t>
    </dgm:pt>
    <dgm:pt modelId="{683E90EB-5659-4843-8506-818CDC944E67}">
      <dgm:prSet custT="1"/>
      <dgm:spPr/>
      <dgm:t>
        <a:bodyPr/>
        <a:lstStyle/>
        <a:p>
          <a:pPr algn="ctr"/>
          <a:r>
            <a:rPr lang="en-US" sz="2400" u="sng" dirty="0">
              <a:solidFill>
                <a:schemeClr val="tx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COK Example – Commercial</a:t>
          </a:r>
          <a:endParaRPr lang="en-US" sz="2400" dirty="0">
            <a:solidFill>
              <a:schemeClr val="tx1"/>
            </a:solidFill>
          </a:endParaRPr>
        </a:p>
      </dgm:t>
    </dgm:pt>
    <dgm:pt modelId="{8D021E3C-65F8-46F4-BCEF-EBBEDFEDB28B}" type="parTrans" cxnId="{CD182E2D-08FB-429C-9299-E0D47CF9466B}">
      <dgm:prSet/>
      <dgm:spPr/>
      <dgm:t>
        <a:bodyPr/>
        <a:lstStyle/>
        <a:p>
          <a:endParaRPr lang="en-US"/>
        </a:p>
      </dgm:t>
    </dgm:pt>
    <dgm:pt modelId="{5715BAE6-34DE-4A35-AD38-20EDD2AE9FEA}" type="sibTrans" cxnId="{CD182E2D-08FB-429C-9299-E0D47CF9466B}">
      <dgm:prSet/>
      <dgm:spPr/>
      <dgm:t>
        <a:bodyPr/>
        <a:lstStyle/>
        <a:p>
          <a:endParaRPr lang="en-US"/>
        </a:p>
      </dgm:t>
    </dgm:pt>
    <dgm:pt modelId="{1A5EDC92-21CB-4306-8DA2-5A52AAD84104}">
      <dgm:prSet custT="1"/>
      <dgm:spPr/>
      <dgm:t>
        <a:bodyPr/>
        <a:lstStyle/>
        <a:p>
          <a:pPr algn="ctr"/>
          <a:r>
            <a:rPr lang="en-US" sz="2400" u="sng" dirty="0">
              <a:solidFill>
                <a:schemeClr val="tx1"/>
              </a:solidFill>
              <a:hlinkClick xmlns:r="http://schemas.openxmlformats.org/officeDocument/2006/relationships" r:id="rId2" action="ppaction://hlinkfile">
                <a:extLst>
                  <a:ext uri="{A12FA001-AC4F-418D-AE19-62706E023703}">
                    <ahyp:hlinkClr xmlns:ahyp="http://schemas.microsoft.com/office/drawing/2018/hyperlinkcolor" val="tx"/>
                  </a:ext>
                </a:extLst>
              </a:hlinkClick>
            </a:rPr>
            <a:t>IAPMO Example</a:t>
          </a:r>
          <a:endParaRPr lang="en-US" sz="2400" dirty="0">
            <a:solidFill>
              <a:schemeClr val="tx1"/>
            </a:solidFill>
          </a:endParaRPr>
        </a:p>
      </dgm:t>
    </dgm:pt>
    <dgm:pt modelId="{F1FBE85F-CFB3-41AA-9FDB-0AB01D0C15B8}" type="parTrans" cxnId="{49120F0C-254A-497D-9821-ACF2CBE80D2B}">
      <dgm:prSet/>
      <dgm:spPr/>
      <dgm:t>
        <a:bodyPr/>
        <a:lstStyle/>
        <a:p>
          <a:endParaRPr lang="en-US"/>
        </a:p>
      </dgm:t>
    </dgm:pt>
    <dgm:pt modelId="{C760D299-BED7-428F-A290-62A9786663F1}" type="sibTrans" cxnId="{49120F0C-254A-497D-9821-ACF2CBE80D2B}">
      <dgm:prSet/>
      <dgm:spPr/>
      <dgm:t>
        <a:bodyPr/>
        <a:lstStyle/>
        <a:p>
          <a:endParaRPr lang="en-US"/>
        </a:p>
      </dgm:t>
    </dgm:pt>
    <dgm:pt modelId="{792847F0-335D-4999-90C3-2C50AC00B02D}">
      <dgm:prSet custT="1"/>
      <dgm:spPr/>
      <dgm:t>
        <a:bodyPr/>
        <a:lstStyle/>
        <a:p>
          <a:pPr algn="ctr"/>
          <a:r>
            <a:rPr lang="en-US" sz="2400" u="sng" dirty="0">
              <a:solidFill>
                <a:schemeClr val="tx1"/>
              </a:solidFill>
              <a:hlinkClick xmlns:r="http://schemas.openxmlformats.org/officeDocument/2006/relationships" r:id="rId3" action="ppaction://hlinkfile">
                <a:extLst>
                  <a:ext uri="{A12FA001-AC4F-418D-AE19-62706E023703}">
                    <ahyp:hlinkClr xmlns:ahyp="http://schemas.microsoft.com/office/drawing/2018/hyperlinkcolor" val="tx"/>
                  </a:ext>
                </a:extLst>
              </a:hlinkClick>
            </a:rPr>
            <a:t>USC Example</a:t>
          </a:r>
          <a:endParaRPr lang="en-US" sz="2400" dirty="0">
            <a:solidFill>
              <a:schemeClr val="tx1"/>
            </a:solidFill>
          </a:endParaRPr>
        </a:p>
      </dgm:t>
    </dgm:pt>
    <dgm:pt modelId="{D515E05C-40B6-46D1-A2EA-D8BF8882C67D}" type="parTrans" cxnId="{DF14D900-518A-4161-BBEC-AA6B920C64E4}">
      <dgm:prSet/>
      <dgm:spPr/>
      <dgm:t>
        <a:bodyPr/>
        <a:lstStyle/>
        <a:p>
          <a:endParaRPr lang="en-US"/>
        </a:p>
      </dgm:t>
    </dgm:pt>
    <dgm:pt modelId="{FEF14C89-21A3-49C6-8EB3-717CBF6272C1}" type="sibTrans" cxnId="{DF14D900-518A-4161-BBEC-AA6B920C64E4}">
      <dgm:prSet/>
      <dgm:spPr/>
      <dgm:t>
        <a:bodyPr/>
        <a:lstStyle/>
        <a:p>
          <a:endParaRPr lang="en-US"/>
        </a:p>
      </dgm:t>
    </dgm:pt>
    <dgm:pt modelId="{7CBB5455-0375-42F7-9961-2B157B014BBE}">
      <dgm:prSet custT="1"/>
      <dgm:spPr/>
      <dgm:t>
        <a:bodyPr/>
        <a:lstStyle/>
        <a:p>
          <a:pPr algn="ctr"/>
          <a:r>
            <a:rPr lang="en-US" sz="2400" u="sng"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COK Survey Example-Residential</a:t>
          </a:r>
          <a:endParaRPr lang="en-US" sz="2400" dirty="0">
            <a:solidFill>
              <a:schemeClr val="tx1"/>
            </a:solidFill>
          </a:endParaRPr>
        </a:p>
      </dgm:t>
    </dgm:pt>
    <dgm:pt modelId="{58768B1D-1C89-4B93-A862-B8C3FB19C894}" type="parTrans" cxnId="{46411C28-A7FB-41A8-B461-A7FE73FD7045}">
      <dgm:prSet/>
      <dgm:spPr/>
      <dgm:t>
        <a:bodyPr/>
        <a:lstStyle/>
        <a:p>
          <a:endParaRPr lang="en-US"/>
        </a:p>
      </dgm:t>
    </dgm:pt>
    <dgm:pt modelId="{5F9A26CF-3BD5-4B7B-9E98-AEA8C1C15DA2}" type="sibTrans" cxnId="{46411C28-A7FB-41A8-B461-A7FE73FD7045}">
      <dgm:prSet/>
      <dgm:spPr/>
      <dgm:t>
        <a:bodyPr/>
        <a:lstStyle/>
        <a:p>
          <a:endParaRPr lang="en-US"/>
        </a:p>
      </dgm:t>
    </dgm:pt>
    <dgm:pt modelId="{F19BF841-6229-4D20-B99A-083B406A4F26}" type="pres">
      <dgm:prSet presAssocID="{BFBA2944-12C0-4A97-BE5A-90725393CA93}" presName="linear" presStyleCnt="0">
        <dgm:presLayoutVars>
          <dgm:animLvl val="lvl"/>
          <dgm:resizeHandles val="exact"/>
        </dgm:presLayoutVars>
      </dgm:prSet>
      <dgm:spPr/>
    </dgm:pt>
    <dgm:pt modelId="{AAE448E0-2729-48F0-A238-FF6ECBD810E5}" type="pres">
      <dgm:prSet presAssocID="{0F6776B0-B910-464A-88BD-D2612D59ADF9}" presName="parentText" presStyleLbl="node1" presStyleIdx="0" presStyleCnt="5" custScaleY="151083" custLinFactY="4882" custLinFactNeighborY="100000">
        <dgm:presLayoutVars>
          <dgm:chMax val="0"/>
          <dgm:bulletEnabled val="1"/>
        </dgm:presLayoutVars>
      </dgm:prSet>
      <dgm:spPr/>
    </dgm:pt>
    <dgm:pt modelId="{850DE97C-EDD1-4995-B74C-09BA8FB7FBCE}" type="pres">
      <dgm:prSet presAssocID="{CCEE3FB0-7B6D-4495-9F49-A3D5648ACF6B}" presName="spacer" presStyleCnt="0"/>
      <dgm:spPr/>
    </dgm:pt>
    <dgm:pt modelId="{23674D85-CC4B-459A-B67C-A59201B82382}" type="pres">
      <dgm:prSet presAssocID="{683E90EB-5659-4843-8506-818CDC944E67}" presName="parentText" presStyleLbl="node1" presStyleIdx="1" presStyleCnt="5" custScaleY="28007" custLinFactY="11232" custLinFactNeighborY="100000">
        <dgm:presLayoutVars>
          <dgm:chMax val="0"/>
          <dgm:bulletEnabled val="1"/>
        </dgm:presLayoutVars>
      </dgm:prSet>
      <dgm:spPr/>
    </dgm:pt>
    <dgm:pt modelId="{A178D7A9-1411-4D85-BE55-A6A31593C134}" type="pres">
      <dgm:prSet presAssocID="{5715BAE6-34DE-4A35-AD38-20EDD2AE9FEA}" presName="spacer" presStyleCnt="0"/>
      <dgm:spPr/>
    </dgm:pt>
    <dgm:pt modelId="{CE85257A-2B7B-4A07-82EB-C3D949BDD0C9}" type="pres">
      <dgm:prSet presAssocID="{1A5EDC92-21CB-4306-8DA2-5A52AAD84104}" presName="parentText" presStyleLbl="node1" presStyleIdx="2" presStyleCnt="5" custScaleY="34804" custLinFactY="7817" custLinFactNeighborY="100000">
        <dgm:presLayoutVars>
          <dgm:chMax val="0"/>
          <dgm:bulletEnabled val="1"/>
        </dgm:presLayoutVars>
      </dgm:prSet>
      <dgm:spPr/>
    </dgm:pt>
    <dgm:pt modelId="{A2221468-669C-43A9-ADEC-238FA7B46A70}" type="pres">
      <dgm:prSet presAssocID="{C760D299-BED7-428F-A290-62A9786663F1}" presName="spacer" presStyleCnt="0"/>
      <dgm:spPr/>
    </dgm:pt>
    <dgm:pt modelId="{755114C7-397E-4DF1-85D4-F8945D83D60A}" type="pres">
      <dgm:prSet presAssocID="{792847F0-335D-4999-90C3-2C50AC00B02D}" presName="parentText" presStyleLbl="node1" presStyleIdx="3" presStyleCnt="5" custScaleY="30973" custLinFactY="4378" custLinFactNeighborY="100000">
        <dgm:presLayoutVars>
          <dgm:chMax val="0"/>
          <dgm:bulletEnabled val="1"/>
        </dgm:presLayoutVars>
      </dgm:prSet>
      <dgm:spPr/>
    </dgm:pt>
    <dgm:pt modelId="{5F357374-7425-4400-9300-11C602B3B667}" type="pres">
      <dgm:prSet presAssocID="{FEF14C89-21A3-49C6-8EB3-717CBF6272C1}" presName="spacer" presStyleCnt="0"/>
      <dgm:spPr/>
    </dgm:pt>
    <dgm:pt modelId="{6A308109-7FD9-47DE-8176-0CC4D5FB0FD9}" type="pres">
      <dgm:prSet presAssocID="{7CBB5455-0375-42F7-9961-2B157B014BBE}" presName="parentText" presStyleLbl="node1" presStyleIdx="4" presStyleCnt="5" custScaleY="30891" custLinFactY="276" custLinFactNeighborY="100000">
        <dgm:presLayoutVars>
          <dgm:chMax val="0"/>
          <dgm:bulletEnabled val="1"/>
        </dgm:presLayoutVars>
      </dgm:prSet>
      <dgm:spPr/>
    </dgm:pt>
  </dgm:ptLst>
  <dgm:cxnLst>
    <dgm:cxn modelId="{DF14D900-518A-4161-BBEC-AA6B920C64E4}" srcId="{BFBA2944-12C0-4A97-BE5A-90725393CA93}" destId="{792847F0-335D-4999-90C3-2C50AC00B02D}" srcOrd="3" destOrd="0" parTransId="{D515E05C-40B6-46D1-A2EA-D8BF8882C67D}" sibTransId="{FEF14C89-21A3-49C6-8EB3-717CBF6272C1}"/>
    <dgm:cxn modelId="{0A8AD201-3237-49E9-84E7-45D8516089AF}" type="presOf" srcId="{1A5EDC92-21CB-4306-8DA2-5A52AAD84104}" destId="{CE85257A-2B7B-4A07-82EB-C3D949BDD0C9}" srcOrd="0" destOrd="0" presId="urn:microsoft.com/office/officeart/2005/8/layout/vList2"/>
    <dgm:cxn modelId="{49120F0C-254A-497D-9821-ACF2CBE80D2B}" srcId="{BFBA2944-12C0-4A97-BE5A-90725393CA93}" destId="{1A5EDC92-21CB-4306-8DA2-5A52AAD84104}" srcOrd="2" destOrd="0" parTransId="{F1FBE85F-CFB3-41AA-9FDB-0AB01D0C15B8}" sibTransId="{C760D299-BED7-428F-A290-62A9786663F1}"/>
    <dgm:cxn modelId="{26BEA216-5F68-47DD-B0F8-9CFCB62D9521}" type="presOf" srcId="{BFBA2944-12C0-4A97-BE5A-90725393CA93}" destId="{F19BF841-6229-4D20-B99A-083B406A4F26}" srcOrd="0" destOrd="0" presId="urn:microsoft.com/office/officeart/2005/8/layout/vList2"/>
    <dgm:cxn modelId="{46411C28-A7FB-41A8-B461-A7FE73FD7045}" srcId="{BFBA2944-12C0-4A97-BE5A-90725393CA93}" destId="{7CBB5455-0375-42F7-9961-2B157B014BBE}" srcOrd="4" destOrd="0" parTransId="{58768B1D-1C89-4B93-A862-B8C3FB19C894}" sibTransId="{5F9A26CF-3BD5-4B7B-9E98-AEA8C1C15DA2}"/>
    <dgm:cxn modelId="{CD182E2D-08FB-429C-9299-E0D47CF9466B}" srcId="{BFBA2944-12C0-4A97-BE5A-90725393CA93}" destId="{683E90EB-5659-4843-8506-818CDC944E67}" srcOrd="1" destOrd="0" parTransId="{8D021E3C-65F8-46F4-BCEF-EBBEDFEDB28B}" sibTransId="{5715BAE6-34DE-4A35-AD38-20EDD2AE9FEA}"/>
    <dgm:cxn modelId="{58601C85-3A40-447F-B0BB-202CC914D79E}" type="presOf" srcId="{683E90EB-5659-4843-8506-818CDC944E67}" destId="{23674D85-CC4B-459A-B67C-A59201B82382}" srcOrd="0" destOrd="0" presId="urn:microsoft.com/office/officeart/2005/8/layout/vList2"/>
    <dgm:cxn modelId="{21A97B9A-B987-45DB-9E59-59C0DCF2DC29}" type="presOf" srcId="{792847F0-335D-4999-90C3-2C50AC00B02D}" destId="{755114C7-397E-4DF1-85D4-F8945D83D60A}" srcOrd="0" destOrd="0" presId="urn:microsoft.com/office/officeart/2005/8/layout/vList2"/>
    <dgm:cxn modelId="{3F1E11CB-E474-4ED0-AF1E-2392B3531A8A}" srcId="{BFBA2944-12C0-4A97-BE5A-90725393CA93}" destId="{0F6776B0-B910-464A-88BD-D2612D59ADF9}" srcOrd="0" destOrd="0" parTransId="{FF6C3A2B-E601-4E4A-97AA-51294ADD8AD2}" sibTransId="{CCEE3FB0-7B6D-4495-9F49-A3D5648ACF6B}"/>
    <dgm:cxn modelId="{E2313BDF-52B3-4CA3-8B37-24A9579F65DB}" type="presOf" srcId="{7CBB5455-0375-42F7-9961-2B157B014BBE}" destId="{6A308109-7FD9-47DE-8176-0CC4D5FB0FD9}" srcOrd="0" destOrd="0" presId="urn:microsoft.com/office/officeart/2005/8/layout/vList2"/>
    <dgm:cxn modelId="{3ACA0CE2-D68E-40E8-A4D7-BB758F5337BA}" type="presOf" srcId="{0F6776B0-B910-464A-88BD-D2612D59ADF9}" destId="{AAE448E0-2729-48F0-A238-FF6ECBD810E5}" srcOrd="0" destOrd="0" presId="urn:microsoft.com/office/officeart/2005/8/layout/vList2"/>
    <dgm:cxn modelId="{0DD3304A-0AF1-4B49-AEAC-FC1DFCA97378}" type="presParOf" srcId="{F19BF841-6229-4D20-B99A-083B406A4F26}" destId="{AAE448E0-2729-48F0-A238-FF6ECBD810E5}" srcOrd="0" destOrd="0" presId="urn:microsoft.com/office/officeart/2005/8/layout/vList2"/>
    <dgm:cxn modelId="{1D0804F0-7AE0-4571-9E33-FE924DE844A5}" type="presParOf" srcId="{F19BF841-6229-4D20-B99A-083B406A4F26}" destId="{850DE97C-EDD1-4995-B74C-09BA8FB7FBCE}" srcOrd="1" destOrd="0" presId="urn:microsoft.com/office/officeart/2005/8/layout/vList2"/>
    <dgm:cxn modelId="{C1E9EFA0-35E9-4EC0-8907-8FAB41802E4C}" type="presParOf" srcId="{F19BF841-6229-4D20-B99A-083B406A4F26}" destId="{23674D85-CC4B-459A-B67C-A59201B82382}" srcOrd="2" destOrd="0" presId="urn:microsoft.com/office/officeart/2005/8/layout/vList2"/>
    <dgm:cxn modelId="{BB63FEDE-3C91-4C12-A645-C150FCBEAAA1}" type="presParOf" srcId="{F19BF841-6229-4D20-B99A-083B406A4F26}" destId="{A178D7A9-1411-4D85-BE55-A6A31593C134}" srcOrd="3" destOrd="0" presId="urn:microsoft.com/office/officeart/2005/8/layout/vList2"/>
    <dgm:cxn modelId="{C9704A96-00CF-4E31-ACCD-5945EB243665}" type="presParOf" srcId="{F19BF841-6229-4D20-B99A-083B406A4F26}" destId="{CE85257A-2B7B-4A07-82EB-C3D949BDD0C9}" srcOrd="4" destOrd="0" presId="urn:microsoft.com/office/officeart/2005/8/layout/vList2"/>
    <dgm:cxn modelId="{83C56D43-C0E3-4D6D-9404-685154C3655B}" type="presParOf" srcId="{F19BF841-6229-4D20-B99A-083B406A4F26}" destId="{A2221468-669C-43A9-ADEC-238FA7B46A70}" srcOrd="5" destOrd="0" presId="urn:microsoft.com/office/officeart/2005/8/layout/vList2"/>
    <dgm:cxn modelId="{BB4E93F4-6345-41C4-A28D-83BBF5F792FE}" type="presParOf" srcId="{F19BF841-6229-4D20-B99A-083B406A4F26}" destId="{755114C7-397E-4DF1-85D4-F8945D83D60A}" srcOrd="6" destOrd="0" presId="urn:microsoft.com/office/officeart/2005/8/layout/vList2"/>
    <dgm:cxn modelId="{C518BB8D-8B0C-4431-9A5C-03F3808A09CC}" type="presParOf" srcId="{F19BF841-6229-4D20-B99A-083B406A4F26}" destId="{5F357374-7425-4400-9300-11C602B3B667}" srcOrd="7" destOrd="0" presId="urn:microsoft.com/office/officeart/2005/8/layout/vList2"/>
    <dgm:cxn modelId="{2FF3B6DF-D4EF-42B3-AE12-0BC8D5B1201C}" type="presParOf" srcId="{F19BF841-6229-4D20-B99A-083B406A4F26}" destId="{6A308109-7FD9-47DE-8176-0CC4D5FB0FD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2A9AB-410F-4523-AC1D-22CE3F20A314}">
      <dsp:nvSpPr>
        <dsp:cNvPr id="0" name=""/>
        <dsp:cNvSpPr/>
      </dsp:nvSpPr>
      <dsp:spPr>
        <a:xfrm>
          <a:off x="0" y="340388"/>
          <a:ext cx="5921216" cy="478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BC81700-883E-4597-AC31-456255BE9A08}">
      <dsp:nvSpPr>
        <dsp:cNvPr id="0" name=""/>
        <dsp:cNvSpPr/>
      </dsp:nvSpPr>
      <dsp:spPr>
        <a:xfrm>
          <a:off x="296060" y="59948"/>
          <a:ext cx="4144851" cy="5608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666" tIns="0" rIns="156666" bIns="0" numCol="1" spcCol="1270" anchor="ctr" anchorCtr="0">
          <a:noAutofit/>
        </a:bodyPr>
        <a:lstStyle/>
        <a:p>
          <a:pPr marL="0" lvl="0" indent="0" algn="l" defTabSz="800100">
            <a:lnSpc>
              <a:spcPct val="90000"/>
            </a:lnSpc>
            <a:spcBef>
              <a:spcPct val="0"/>
            </a:spcBef>
            <a:spcAft>
              <a:spcPct val="35000"/>
            </a:spcAft>
            <a:buNone/>
          </a:pPr>
          <a:r>
            <a:rPr lang="en-US" sz="1800" kern="1200" dirty="0"/>
            <a:t>Durango CO – 2014</a:t>
          </a:r>
        </a:p>
      </dsp:txBody>
      <dsp:txXfrm>
        <a:off x="323440" y="87328"/>
        <a:ext cx="4090091" cy="506120"/>
      </dsp:txXfrm>
    </dsp:sp>
    <dsp:sp modelId="{B6774C46-2C1F-4711-B0C0-687B2E14FB4B}">
      <dsp:nvSpPr>
        <dsp:cNvPr id="0" name=""/>
        <dsp:cNvSpPr/>
      </dsp:nvSpPr>
      <dsp:spPr>
        <a:xfrm>
          <a:off x="0" y="1202228"/>
          <a:ext cx="5921216" cy="478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04657A7-D457-4A2E-B027-D2BBCB7D1639}">
      <dsp:nvSpPr>
        <dsp:cNvPr id="0" name=""/>
        <dsp:cNvSpPr/>
      </dsp:nvSpPr>
      <dsp:spPr>
        <a:xfrm>
          <a:off x="296060" y="921788"/>
          <a:ext cx="4144851" cy="5608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666" tIns="0" rIns="156666" bIns="0" numCol="1" spcCol="1270" anchor="ctr" anchorCtr="0">
          <a:noAutofit/>
        </a:bodyPr>
        <a:lstStyle/>
        <a:p>
          <a:pPr marL="0" lvl="0" indent="0" algn="l" defTabSz="800100">
            <a:lnSpc>
              <a:spcPct val="90000"/>
            </a:lnSpc>
            <a:spcBef>
              <a:spcPct val="0"/>
            </a:spcBef>
            <a:spcAft>
              <a:spcPct val="35000"/>
            </a:spcAft>
            <a:buNone/>
          </a:pPr>
          <a:r>
            <a:rPr lang="en-US" sz="1800" kern="1200" dirty="0"/>
            <a:t>Redmond WA – 2016</a:t>
          </a:r>
        </a:p>
      </dsp:txBody>
      <dsp:txXfrm>
        <a:off x="323440" y="949168"/>
        <a:ext cx="4090091" cy="506120"/>
      </dsp:txXfrm>
    </dsp:sp>
    <dsp:sp modelId="{66EFCF0B-52E2-4337-9306-64E8130B45F9}">
      <dsp:nvSpPr>
        <dsp:cNvPr id="0" name=""/>
        <dsp:cNvSpPr/>
      </dsp:nvSpPr>
      <dsp:spPr>
        <a:xfrm>
          <a:off x="0" y="2064068"/>
          <a:ext cx="5921216" cy="478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066410-5FA5-45F8-B8E3-33D62ED73D9E}">
      <dsp:nvSpPr>
        <dsp:cNvPr id="0" name=""/>
        <dsp:cNvSpPr/>
      </dsp:nvSpPr>
      <dsp:spPr>
        <a:xfrm>
          <a:off x="296060" y="1783628"/>
          <a:ext cx="4144851" cy="5608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666" tIns="0" rIns="156666" bIns="0" numCol="1" spcCol="1270" anchor="ctr" anchorCtr="0">
          <a:noAutofit/>
        </a:bodyPr>
        <a:lstStyle/>
        <a:p>
          <a:pPr marL="0" lvl="0" indent="0" algn="l" defTabSz="800100">
            <a:lnSpc>
              <a:spcPct val="90000"/>
            </a:lnSpc>
            <a:spcBef>
              <a:spcPct val="0"/>
            </a:spcBef>
            <a:spcAft>
              <a:spcPct val="35000"/>
            </a:spcAft>
            <a:buNone/>
          </a:pPr>
          <a:r>
            <a:rPr lang="en-US" sz="1800" kern="1200" dirty="0"/>
            <a:t>City of Kirkland – 2020</a:t>
          </a:r>
        </a:p>
      </dsp:txBody>
      <dsp:txXfrm>
        <a:off x="323440" y="1811008"/>
        <a:ext cx="4090091" cy="506120"/>
      </dsp:txXfrm>
    </dsp:sp>
    <dsp:sp modelId="{B53B408C-BF96-446B-BF6A-6937C0C9DFC4}">
      <dsp:nvSpPr>
        <dsp:cNvPr id="0" name=""/>
        <dsp:cNvSpPr/>
      </dsp:nvSpPr>
      <dsp:spPr>
        <a:xfrm>
          <a:off x="0" y="2925908"/>
          <a:ext cx="5921216" cy="3491142"/>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552" tIns="374904" rIns="459552" bIns="113792" numCol="1" spcCol="1270" anchor="t" anchorCtr="0">
          <a:noAutofit/>
        </a:bodyPr>
        <a:lstStyle/>
        <a:p>
          <a:pPr marL="171450" lvl="1" indent="-171450" algn="l" defTabSz="711200">
            <a:lnSpc>
              <a:spcPct val="90000"/>
            </a:lnSpc>
            <a:spcBef>
              <a:spcPct val="0"/>
            </a:spcBef>
            <a:spcAft>
              <a:spcPct val="15000"/>
            </a:spcAft>
            <a:buChar char="•"/>
          </a:pPr>
          <a:r>
            <a:rPr lang="en-US" sz="1600" u="sng" kern="1200" dirty="0"/>
            <a:t>WA DOH</a:t>
          </a:r>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Water Distribution Manager 2 (WDM2)</a:t>
          </a:r>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Cross Connection Control Specialist (CCS)</a:t>
          </a:r>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Backflow Assembly Tester (BAT)</a:t>
          </a:r>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Backflow Assembly Specialty Plumber License (PL30)</a:t>
          </a:r>
        </a:p>
        <a:p>
          <a:pPr marL="57150" lvl="1" indent="-57150" algn="l" defTabSz="311150">
            <a:lnSpc>
              <a:spcPct val="90000"/>
            </a:lnSpc>
            <a:spcBef>
              <a:spcPct val="0"/>
            </a:spcBef>
            <a:spcAft>
              <a:spcPct val="15000"/>
            </a:spcAft>
            <a:buFont typeface="Wingdings" panose="05000000000000000000" pitchFamily="2" charset="2"/>
            <a:buNone/>
          </a:pPr>
          <a:endParaRPr lang="en-US" sz="700" kern="1200" dirty="0"/>
        </a:p>
        <a:p>
          <a:pPr marL="171450" lvl="1" indent="-171450" algn="l" defTabSz="711200">
            <a:lnSpc>
              <a:spcPct val="90000"/>
            </a:lnSpc>
            <a:spcBef>
              <a:spcPct val="0"/>
            </a:spcBef>
            <a:spcAft>
              <a:spcPct val="15000"/>
            </a:spcAft>
            <a:buChar char="•"/>
          </a:pPr>
          <a:r>
            <a:rPr lang="en-US" sz="1600" u="sng" kern="1200" dirty="0"/>
            <a:t>IAPMO ASSE INTERNATIONAL</a:t>
          </a:r>
        </a:p>
        <a:p>
          <a:pPr marL="171450" lvl="1" indent="-171450" algn="l" defTabSz="711200">
            <a:lnSpc>
              <a:spcPct val="90000"/>
            </a:lnSpc>
            <a:spcBef>
              <a:spcPct val="0"/>
            </a:spcBef>
            <a:spcAft>
              <a:spcPct val="15000"/>
            </a:spcAft>
            <a:buNone/>
          </a:pPr>
          <a:r>
            <a:rPr lang="en-US" sz="1600" u="none" kern="1200" dirty="0"/>
            <a:t>    (</a:t>
          </a:r>
          <a:r>
            <a:rPr lang="en-US" sz="1600" b="0" i="0" u="none" kern="1200" dirty="0"/>
            <a:t>International Association of Plumbing and Mechanical Officials &amp; </a:t>
          </a:r>
          <a:r>
            <a:rPr lang="en-US" sz="1600" u="none" kern="1200" dirty="0"/>
            <a:t>American Society of Sanitary Engineering)</a:t>
          </a:r>
        </a:p>
        <a:p>
          <a:pPr marL="57150" lvl="1" indent="-57150" algn="l" defTabSz="222250">
            <a:lnSpc>
              <a:spcPct val="90000"/>
            </a:lnSpc>
            <a:spcBef>
              <a:spcPct val="0"/>
            </a:spcBef>
            <a:spcAft>
              <a:spcPct val="15000"/>
            </a:spcAft>
            <a:buNone/>
          </a:pPr>
          <a:endParaRPr lang="en-US" sz="500" u="none" kern="1200" dirty="0"/>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Backflow Prevention Program Administrator</a:t>
          </a:r>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Cross-Connection Control Surveyor</a:t>
          </a:r>
        </a:p>
        <a:p>
          <a:pPr marL="342900" lvl="2" indent="-171450" algn="l" defTabSz="711200">
            <a:lnSpc>
              <a:spcPct val="90000"/>
            </a:lnSpc>
            <a:spcBef>
              <a:spcPct val="0"/>
            </a:spcBef>
            <a:spcAft>
              <a:spcPct val="15000"/>
            </a:spcAft>
            <a:buFont typeface="Wingdings" panose="05000000000000000000" pitchFamily="2" charset="2"/>
            <a:buChar char="Ø"/>
          </a:pPr>
          <a:r>
            <a:rPr lang="en-US" sz="1600" kern="1200" dirty="0"/>
            <a:t>Backflow Prevention Assembly Tester</a:t>
          </a:r>
        </a:p>
      </dsp:txBody>
      <dsp:txXfrm>
        <a:off x="0" y="2925908"/>
        <a:ext cx="5921216" cy="3491142"/>
      </dsp:txXfrm>
    </dsp:sp>
    <dsp:sp modelId="{1D17D55C-31D6-4D1D-B702-AB44E303F5E8}">
      <dsp:nvSpPr>
        <dsp:cNvPr id="0" name=""/>
        <dsp:cNvSpPr/>
      </dsp:nvSpPr>
      <dsp:spPr>
        <a:xfrm>
          <a:off x="296060" y="2645468"/>
          <a:ext cx="4144851" cy="5608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666" tIns="0" rIns="156666" bIns="0" numCol="1" spcCol="1270" anchor="ctr" anchorCtr="0">
          <a:noAutofit/>
        </a:bodyPr>
        <a:lstStyle/>
        <a:p>
          <a:pPr marL="0" lvl="0" indent="0" algn="l" defTabSz="800100">
            <a:lnSpc>
              <a:spcPct val="90000"/>
            </a:lnSpc>
            <a:spcBef>
              <a:spcPct val="0"/>
            </a:spcBef>
            <a:spcAft>
              <a:spcPct val="35000"/>
            </a:spcAft>
            <a:buNone/>
          </a:pPr>
          <a:r>
            <a:rPr lang="en-US" sz="1800" kern="1200" dirty="0"/>
            <a:t>Current Certifications:</a:t>
          </a:r>
        </a:p>
      </dsp:txBody>
      <dsp:txXfrm>
        <a:off x="323440" y="2672848"/>
        <a:ext cx="4090091"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47354-56A2-4B23-8A92-EF100148D27A}">
      <dsp:nvSpPr>
        <dsp:cNvPr id="0" name=""/>
        <dsp:cNvSpPr/>
      </dsp:nvSpPr>
      <dsp:spPr>
        <a:xfrm>
          <a:off x="0" y="19695"/>
          <a:ext cx="5175384" cy="17842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 cross connection is a physical connection between a potable (drinkable) water supply and a source of contamination or pollution.  </a:t>
          </a:r>
        </a:p>
      </dsp:txBody>
      <dsp:txXfrm>
        <a:off x="87100" y="106795"/>
        <a:ext cx="5001184" cy="1610050"/>
      </dsp:txXfrm>
    </dsp:sp>
    <dsp:sp modelId="{5C8085BB-13AA-4358-9F25-7DD28F1FFD3B}">
      <dsp:nvSpPr>
        <dsp:cNvPr id="0" name=""/>
        <dsp:cNvSpPr/>
      </dsp:nvSpPr>
      <dsp:spPr>
        <a:xfrm>
          <a:off x="0" y="1875945"/>
          <a:ext cx="5175384" cy="178425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This connection can be created when plumbing is installed, when using certain appliances, or even simply by attaching a hose to a faucet.  </a:t>
          </a:r>
        </a:p>
      </dsp:txBody>
      <dsp:txXfrm>
        <a:off x="87100" y="1963045"/>
        <a:ext cx="5001184" cy="1610050"/>
      </dsp:txXfrm>
    </dsp:sp>
    <dsp:sp modelId="{5804DAFF-0C6A-4029-A833-2E02795E3CAB}">
      <dsp:nvSpPr>
        <dsp:cNvPr id="0" name=""/>
        <dsp:cNvSpPr/>
      </dsp:nvSpPr>
      <dsp:spPr>
        <a:xfrm>
          <a:off x="0" y="3732195"/>
          <a:ext cx="5175384" cy="178425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Cross connections are not easy to discover but can pose a serious health hazard and threat to water quality.</a:t>
          </a:r>
        </a:p>
      </dsp:txBody>
      <dsp:txXfrm>
        <a:off x="87100" y="3819295"/>
        <a:ext cx="5001184" cy="1610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974A2-2DA0-4610-B323-25D7C9783BDA}">
      <dsp:nvSpPr>
        <dsp:cNvPr id="0" name=""/>
        <dsp:cNvSpPr/>
      </dsp:nvSpPr>
      <dsp:spPr>
        <a:xfrm>
          <a:off x="0" y="5062541"/>
          <a:ext cx="5638799" cy="110756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Access and clearance shall be provided for the required testing, maintenance, and repair. </a:t>
          </a:r>
        </a:p>
      </dsp:txBody>
      <dsp:txXfrm>
        <a:off x="0" y="5062541"/>
        <a:ext cx="5638799" cy="1107560"/>
      </dsp:txXfrm>
    </dsp:sp>
    <dsp:sp modelId="{A2BCF873-1FA2-44DD-8F67-04B1E9C83E99}">
      <dsp:nvSpPr>
        <dsp:cNvPr id="0" name=""/>
        <dsp:cNvSpPr/>
      </dsp:nvSpPr>
      <dsp:spPr>
        <a:xfrm rot="10800000">
          <a:off x="0" y="3375727"/>
          <a:ext cx="5638799" cy="1703427"/>
        </a:xfrm>
        <a:prstGeom prst="upArrowCallou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603.4.3 Access and Clearance:</a:t>
          </a:r>
          <a:endParaRPr lang="en-US" sz="2200" kern="1200" dirty="0"/>
        </a:p>
      </dsp:txBody>
      <dsp:txXfrm rot="10800000">
        <a:off x="0" y="3375727"/>
        <a:ext cx="5638799" cy="1106836"/>
      </dsp:txXfrm>
    </dsp:sp>
    <dsp:sp modelId="{8693F160-A9BE-43DD-9C03-C35E48500308}">
      <dsp:nvSpPr>
        <dsp:cNvPr id="0" name=""/>
        <dsp:cNvSpPr/>
      </dsp:nvSpPr>
      <dsp:spPr>
        <a:xfrm rot="10800000">
          <a:off x="0" y="1688912"/>
          <a:ext cx="5638799" cy="1703427"/>
        </a:xfrm>
        <a:prstGeom prst="upArrowCallou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i="1" kern="1200" dirty="0"/>
            <a:t>Uniform Plumbing Code </a:t>
          </a:r>
          <a:r>
            <a:rPr lang="en-US" sz="2200" kern="1200" dirty="0"/>
            <a:t>(UPC)</a:t>
          </a:r>
        </a:p>
      </dsp:txBody>
      <dsp:txXfrm rot="10800000">
        <a:off x="0" y="1688912"/>
        <a:ext cx="5638799" cy="1106836"/>
      </dsp:txXfrm>
    </dsp:sp>
    <dsp:sp modelId="{51DDB889-3F3E-4199-AB22-AB5FBFA46920}">
      <dsp:nvSpPr>
        <dsp:cNvPr id="0" name=""/>
        <dsp:cNvSpPr/>
      </dsp:nvSpPr>
      <dsp:spPr>
        <a:xfrm rot="10800000">
          <a:off x="0" y="2098"/>
          <a:ext cx="5638799" cy="1703427"/>
        </a:xfrm>
        <a:prstGeom prst="upArrowCallou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Backflow prevention assemblies are critical components that protect the potable water systems from pollution or contamination sources.  It is important to remember a backflow preventer is a mechanical device which requires testing and at some point, in time will require replacement or repair.</a:t>
          </a:r>
        </a:p>
      </dsp:txBody>
      <dsp:txXfrm rot="10800000">
        <a:off x="0" y="2098"/>
        <a:ext cx="5638799" cy="1106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448E0-2729-48F0-A238-FF6ECBD810E5}">
      <dsp:nvSpPr>
        <dsp:cNvPr id="0" name=""/>
        <dsp:cNvSpPr/>
      </dsp:nvSpPr>
      <dsp:spPr>
        <a:xfrm>
          <a:off x="0" y="224677"/>
          <a:ext cx="5347700" cy="311640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i="1" u="sng" kern="1200" dirty="0">
              <a:solidFill>
                <a:schemeClr val="bg1"/>
              </a:solidFill>
            </a:rPr>
            <a:t>Prepare your survey form in advance. </a:t>
          </a:r>
        </a:p>
        <a:p>
          <a:pPr marL="0" lvl="0" indent="0" algn="just" defTabSz="1066800">
            <a:lnSpc>
              <a:spcPct val="90000"/>
            </a:lnSpc>
            <a:spcBef>
              <a:spcPct val="0"/>
            </a:spcBef>
            <a:spcAft>
              <a:spcPct val="35000"/>
            </a:spcAft>
            <a:buNone/>
          </a:pPr>
          <a:endParaRPr lang="en-US" sz="300" b="1" kern="1200" dirty="0">
            <a:solidFill>
              <a:schemeClr val="bg1"/>
            </a:solidFill>
          </a:endParaRPr>
        </a:p>
        <a:p>
          <a:pPr marL="0" lvl="0" indent="0" algn="just" defTabSz="1066800">
            <a:lnSpc>
              <a:spcPct val="90000"/>
            </a:lnSpc>
            <a:spcBef>
              <a:spcPct val="0"/>
            </a:spcBef>
            <a:spcAft>
              <a:spcPct val="35000"/>
            </a:spcAft>
            <a:buNone/>
          </a:pPr>
          <a:r>
            <a:rPr lang="en-US" sz="2000" b="1" kern="1200" dirty="0">
              <a:solidFill>
                <a:schemeClr val="bg1"/>
              </a:solidFill>
            </a:rPr>
            <a:t>There are many types of forms available. You can use one already provided by USC Manual Cross-Connection Control, IAPMO, electronic survey systems, or create your own. </a:t>
          </a:r>
        </a:p>
      </dsp:txBody>
      <dsp:txXfrm>
        <a:off x="152130" y="376807"/>
        <a:ext cx="5043440" cy="2812144"/>
      </dsp:txXfrm>
    </dsp:sp>
    <dsp:sp modelId="{23674D85-CC4B-459A-B67C-A59201B82382}">
      <dsp:nvSpPr>
        <dsp:cNvPr id="0" name=""/>
        <dsp:cNvSpPr/>
      </dsp:nvSpPr>
      <dsp:spPr>
        <a:xfrm>
          <a:off x="0" y="3590143"/>
          <a:ext cx="5347700" cy="577703"/>
        </a:xfrm>
        <a:prstGeom prst="round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solidFill>
                <a:schemeClr val="tx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COK Example – Commercial</a:t>
          </a:r>
          <a:endParaRPr lang="en-US" sz="2400" kern="1200" dirty="0">
            <a:solidFill>
              <a:schemeClr val="tx1"/>
            </a:solidFill>
          </a:endParaRPr>
        </a:p>
      </dsp:txBody>
      <dsp:txXfrm>
        <a:off x="28201" y="3618344"/>
        <a:ext cx="5291298" cy="521301"/>
      </dsp:txXfrm>
    </dsp:sp>
    <dsp:sp modelId="{CE85257A-2B7B-4A07-82EB-C3D949BDD0C9}">
      <dsp:nvSpPr>
        <dsp:cNvPr id="0" name=""/>
        <dsp:cNvSpPr/>
      </dsp:nvSpPr>
      <dsp:spPr>
        <a:xfrm>
          <a:off x="0" y="4215485"/>
          <a:ext cx="5347700" cy="717905"/>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solidFill>
                <a:schemeClr val="tx1"/>
              </a:solidFill>
              <a:hlinkClick xmlns:r="http://schemas.openxmlformats.org/officeDocument/2006/relationships" r:id="rId2" action="ppaction://hlinkfile">
                <a:extLst>
                  <a:ext uri="{A12FA001-AC4F-418D-AE19-62706E023703}">
                    <ahyp:hlinkClr xmlns:ahyp="http://schemas.microsoft.com/office/drawing/2018/hyperlinkcolor" val="tx"/>
                  </a:ext>
                </a:extLst>
              </a:hlinkClick>
            </a:rPr>
            <a:t>IAPMO Example</a:t>
          </a:r>
          <a:endParaRPr lang="en-US" sz="2400" kern="1200" dirty="0">
            <a:solidFill>
              <a:schemeClr val="tx1"/>
            </a:solidFill>
          </a:endParaRPr>
        </a:p>
      </dsp:txBody>
      <dsp:txXfrm>
        <a:off x="35045" y="4250530"/>
        <a:ext cx="5277610" cy="647815"/>
      </dsp:txXfrm>
    </dsp:sp>
    <dsp:sp modelId="{755114C7-397E-4DF1-85D4-F8945D83D60A}">
      <dsp:nvSpPr>
        <dsp:cNvPr id="0" name=""/>
        <dsp:cNvSpPr/>
      </dsp:nvSpPr>
      <dsp:spPr>
        <a:xfrm>
          <a:off x="0" y="4980534"/>
          <a:ext cx="5347700" cy="638883"/>
        </a:xfrm>
        <a:prstGeom prst="round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solidFill>
                <a:schemeClr val="tx1"/>
              </a:solidFill>
              <a:hlinkClick xmlns:r="http://schemas.openxmlformats.org/officeDocument/2006/relationships" r:id="rId3" action="ppaction://hlinkfile">
                <a:extLst>
                  <a:ext uri="{A12FA001-AC4F-418D-AE19-62706E023703}">
                    <ahyp:hlinkClr xmlns:ahyp="http://schemas.microsoft.com/office/drawing/2018/hyperlinkcolor" val="tx"/>
                  </a:ext>
                </a:extLst>
              </a:hlinkClick>
            </a:rPr>
            <a:t>USC Example</a:t>
          </a:r>
          <a:endParaRPr lang="en-US" sz="2400" kern="1200" dirty="0">
            <a:solidFill>
              <a:schemeClr val="tx1"/>
            </a:solidFill>
          </a:endParaRPr>
        </a:p>
      </dsp:txBody>
      <dsp:txXfrm>
        <a:off x="31188" y="5011722"/>
        <a:ext cx="5285324" cy="576507"/>
      </dsp:txXfrm>
    </dsp:sp>
    <dsp:sp modelId="{6A308109-7FD9-47DE-8176-0CC4D5FB0FD9}">
      <dsp:nvSpPr>
        <dsp:cNvPr id="0" name=""/>
        <dsp:cNvSpPr/>
      </dsp:nvSpPr>
      <dsp:spPr>
        <a:xfrm>
          <a:off x="0" y="5535008"/>
          <a:ext cx="5347700" cy="637191"/>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COK Survey Example-Residential</a:t>
          </a:r>
          <a:endParaRPr lang="en-US" sz="2400" kern="1200" dirty="0">
            <a:solidFill>
              <a:schemeClr val="tx1"/>
            </a:solidFill>
          </a:endParaRPr>
        </a:p>
      </dsp:txBody>
      <dsp:txXfrm>
        <a:off x="31105" y="5566113"/>
        <a:ext cx="5285490" cy="57498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9"/>
          </a:xfrm>
          <a:prstGeom prst="rect">
            <a:avLst/>
          </a:prstGeom>
        </p:spPr>
        <p:txBody>
          <a:bodyPr vert="horz" lIns="91432" tIns="45717" rIns="91432" bIns="45717" rtlCol="0"/>
          <a:lstStyle>
            <a:lvl1pPr algn="l">
              <a:defRPr sz="1300"/>
            </a:lvl1pPr>
          </a:lstStyle>
          <a:p>
            <a:endParaRPr lang="en-US" dirty="0"/>
          </a:p>
        </p:txBody>
      </p:sp>
      <p:sp>
        <p:nvSpPr>
          <p:cNvPr id="3" name="Date Placeholder 2"/>
          <p:cNvSpPr>
            <a:spLocks noGrp="1"/>
          </p:cNvSpPr>
          <p:nvPr>
            <p:ph type="dt" sz="quarter" idx="1"/>
          </p:nvPr>
        </p:nvSpPr>
        <p:spPr>
          <a:xfrm>
            <a:off x="3970339" y="0"/>
            <a:ext cx="3038475" cy="465139"/>
          </a:xfrm>
          <a:prstGeom prst="rect">
            <a:avLst/>
          </a:prstGeom>
        </p:spPr>
        <p:txBody>
          <a:bodyPr vert="horz" lIns="91432" tIns="45717" rIns="91432" bIns="45717" rtlCol="0"/>
          <a:lstStyle>
            <a:lvl1pPr algn="r">
              <a:defRPr sz="1300"/>
            </a:lvl1pPr>
          </a:lstStyle>
          <a:p>
            <a:fld id="{0FFD5A2B-FE19-44CA-A724-7D54F69D82BA}" type="datetimeFigureOut">
              <a:rPr lang="en-US" smtClean="0"/>
              <a:t>5/17/2023</a:t>
            </a:fld>
            <a:endParaRPr lang="en-US" dirty="0"/>
          </a:p>
        </p:txBody>
      </p:sp>
      <p:sp>
        <p:nvSpPr>
          <p:cNvPr id="4" name="Footer Placeholder 3"/>
          <p:cNvSpPr>
            <a:spLocks noGrp="1"/>
          </p:cNvSpPr>
          <p:nvPr>
            <p:ph type="ftr" sz="quarter" idx="2"/>
          </p:nvPr>
        </p:nvSpPr>
        <p:spPr>
          <a:xfrm>
            <a:off x="1" y="8829675"/>
            <a:ext cx="3038475" cy="465139"/>
          </a:xfrm>
          <a:prstGeom prst="rect">
            <a:avLst/>
          </a:prstGeom>
        </p:spPr>
        <p:txBody>
          <a:bodyPr vert="horz" lIns="91432" tIns="45717" rIns="91432" bIns="45717"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339" y="8829675"/>
            <a:ext cx="3038475" cy="465139"/>
          </a:xfrm>
          <a:prstGeom prst="rect">
            <a:avLst/>
          </a:prstGeom>
        </p:spPr>
        <p:txBody>
          <a:bodyPr vert="horz" lIns="91432" tIns="45717" rIns="91432" bIns="45717" rtlCol="0" anchor="b"/>
          <a:lstStyle>
            <a:lvl1pPr algn="r">
              <a:defRPr sz="1300"/>
            </a:lvl1pPr>
          </a:lstStyle>
          <a:p>
            <a:fld id="{58884EE6-D1E1-47F8-A219-8B0F9C62A207}" type="slidenum">
              <a:rPr lang="en-US" smtClean="0"/>
              <a:t>‹#›</a:t>
            </a:fld>
            <a:endParaRPr lang="en-US" dirty="0"/>
          </a:p>
        </p:txBody>
      </p:sp>
    </p:spTree>
    <p:extLst>
      <p:ext uri="{BB962C8B-B14F-4D97-AF65-F5344CB8AC3E}">
        <p14:creationId xmlns:p14="http://schemas.microsoft.com/office/powerpoint/2010/main" val="2219536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5" rIns="93169" bIns="46585" rtlCol="0"/>
          <a:lstStyle>
            <a:lvl1pPr algn="l">
              <a:defRPr sz="13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9" tIns="46585" rIns="93169" bIns="46585" rtlCol="0"/>
          <a:lstStyle>
            <a:lvl1pPr algn="r">
              <a:defRPr sz="1300"/>
            </a:lvl1pPr>
          </a:lstStyle>
          <a:p>
            <a:fld id="{DB24868B-FEEC-421F-BE2E-8FABF6EA2D50}" type="datetimeFigureOut">
              <a:rPr lang="en-US" smtClean="0"/>
              <a:t>5/17/2023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9" tIns="46585" rIns="93169" bIns="46585"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9" tIns="46585" rIns="93169" bIns="46585"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9" tIns="46585" rIns="93169" bIns="46585" rtlCol="0" anchor="b"/>
          <a:lstStyle>
            <a:lvl1pPr algn="r">
              <a:defRPr sz="1300"/>
            </a:lvl1pPr>
          </a:lstStyle>
          <a:p>
            <a:fld id="{4B01CD73-1530-4DBE-8472-6371E1AD562E}" type="slidenum">
              <a:rPr lang="en-US" smtClean="0"/>
              <a:t>‹#›</a:t>
            </a:fld>
            <a:endParaRPr lang="en-US" dirty="0"/>
          </a:p>
        </p:txBody>
      </p:sp>
    </p:spTree>
    <p:extLst>
      <p:ext uri="{BB962C8B-B14F-4D97-AF65-F5344CB8AC3E}">
        <p14:creationId xmlns:p14="http://schemas.microsoft.com/office/powerpoint/2010/main" val="197267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a:t>
            </a:fld>
            <a:endParaRPr lang="en-US" dirty="0"/>
          </a:p>
        </p:txBody>
      </p:sp>
    </p:spTree>
    <p:extLst>
      <p:ext uri="{BB962C8B-B14F-4D97-AF65-F5344CB8AC3E}">
        <p14:creationId xmlns:p14="http://schemas.microsoft.com/office/powerpoint/2010/main" val="115971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10</a:t>
            </a:fld>
            <a:endParaRPr lang="en-US" dirty="0"/>
          </a:p>
        </p:txBody>
      </p:sp>
    </p:spTree>
    <p:extLst>
      <p:ext uri="{BB962C8B-B14F-4D97-AF65-F5344CB8AC3E}">
        <p14:creationId xmlns:p14="http://schemas.microsoft.com/office/powerpoint/2010/main" val="214745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11</a:t>
            </a:fld>
            <a:endParaRPr lang="en-US" dirty="0"/>
          </a:p>
        </p:txBody>
      </p:sp>
    </p:spTree>
    <p:extLst>
      <p:ext uri="{BB962C8B-B14F-4D97-AF65-F5344CB8AC3E}">
        <p14:creationId xmlns:p14="http://schemas.microsoft.com/office/powerpoint/2010/main" val="322032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12</a:t>
            </a:fld>
            <a:endParaRPr lang="en-US" dirty="0"/>
          </a:p>
        </p:txBody>
      </p:sp>
    </p:spTree>
    <p:extLst>
      <p:ext uri="{BB962C8B-B14F-4D97-AF65-F5344CB8AC3E}">
        <p14:creationId xmlns:p14="http://schemas.microsoft.com/office/powerpoint/2010/main" val="250928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13</a:t>
            </a:fld>
            <a:endParaRPr lang="en-US" dirty="0"/>
          </a:p>
        </p:txBody>
      </p:sp>
    </p:spTree>
    <p:extLst>
      <p:ext uri="{BB962C8B-B14F-4D97-AF65-F5344CB8AC3E}">
        <p14:creationId xmlns:p14="http://schemas.microsoft.com/office/powerpoint/2010/main" val="349101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14</a:t>
            </a:fld>
            <a:endParaRPr lang="en-US" dirty="0"/>
          </a:p>
        </p:txBody>
      </p:sp>
    </p:spTree>
    <p:extLst>
      <p:ext uri="{BB962C8B-B14F-4D97-AF65-F5344CB8AC3E}">
        <p14:creationId xmlns:p14="http://schemas.microsoft.com/office/powerpoint/2010/main" val="1516222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15</a:t>
            </a:fld>
            <a:endParaRPr lang="en-US" dirty="0"/>
          </a:p>
        </p:txBody>
      </p:sp>
    </p:spTree>
    <p:extLst>
      <p:ext uri="{BB962C8B-B14F-4D97-AF65-F5344CB8AC3E}">
        <p14:creationId xmlns:p14="http://schemas.microsoft.com/office/powerpoint/2010/main" val="2279961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16</a:t>
            </a:fld>
            <a:endParaRPr lang="en-US" dirty="0"/>
          </a:p>
        </p:txBody>
      </p:sp>
    </p:spTree>
    <p:extLst>
      <p:ext uri="{BB962C8B-B14F-4D97-AF65-F5344CB8AC3E}">
        <p14:creationId xmlns:p14="http://schemas.microsoft.com/office/powerpoint/2010/main" val="192920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17</a:t>
            </a:fld>
            <a:endParaRPr lang="en-US" dirty="0"/>
          </a:p>
        </p:txBody>
      </p:sp>
    </p:spTree>
    <p:extLst>
      <p:ext uri="{BB962C8B-B14F-4D97-AF65-F5344CB8AC3E}">
        <p14:creationId xmlns:p14="http://schemas.microsoft.com/office/powerpoint/2010/main" val="1908975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18</a:t>
            </a:fld>
            <a:endParaRPr lang="en-US" dirty="0"/>
          </a:p>
        </p:txBody>
      </p:sp>
    </p:spTree>
    <p:extLst>
      <p:ext uri="{BB962C8B-B14F-4D97-AF65-F5344CB8AC3E}">
        <p14:creationId xmlns:p14="http://schemas.microsoft.com/office/powerpoint/2010/main" val="1475339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19</a:t>
            </a:fld>
            <a:endParaRPr lang="en-US" dirty="0"/>
          </a:p>
        </p:txBody>
      </p:sp>
    </p:spTree>
    <p:extLst>
      <p:ext uri="{BB962C8B-B14F-4D97-AF65-F5344CB8AC3E}">
        <p14:creationId xmlns:p14="http://schemas.microsoft.com/office/powerpoint/2010/main" val="70564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a:t>
            </a:fld>
            <a:endParaRPr lang="en-US" dirty="0"/>
          </a:p>
        </p:txBody>
      </p:sp>
    </p:spTree>
    <p:extLst>
      <p:ext uri="{BB962C8B-B14F-4D97-AF65-F5344CB8AC3E}">
        <p14:creationId xmlns:p14="http://schemas.microsoft.com/office/powerpoint/2010/main" val="248622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20</a:t>
            </a:fld>
            <a:endParaRPr lang="en-US" dirty="0"/>
          </a:p>
        </p:txBody>
      </p:sp>
    </p:spTree>
    <p:extLst>
      <p:ext uri="{BB962C8B-B14F-4D97-AF65-F5344CB8AC3E}">
        <p14:creationId xmlns:p14="http://schemas.microsoft.com/office/powerpoint/2010/main" val="1337735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21</a:t>
            </a:fld>
            <a:endParaRPr lang="en-US" dirty="0"/>
          </a:p>
        </p:txBody>
      </p:sp>
    </p:spTree>
    <p:extLst>
      <p:ext uri="{BB962C8B-B14F-4D97-AF65-F5344CB8AC3E}">
        <p14:creationId xmlns:p14="http://schemas.microsoft.com/office/powerpoint/2010/main" val="1866275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22</a:t>
            </a:fld>
            <a:endParaRPr lang="en-US" dirty="0"/>
          </a:p>
        </p:txBody>
      </p:sp>
    </p:spTree>
    <p:extLst>
      <p:ext uri="{BB962C8B-B14F-4D97-AF65-F5344CB8AC3E}">
        <p14:creationId xmlns:p14="http://schemas.microsoft.com/office/powerpoint/2010/main" val="366752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23</a:t>
            </a:fld>
            <a:endParaRPr lang="en-US" dirty="0"/>
          </a:p>
        </p:txBody>
      </p:sp>
    </p:spTree>
    <p:extLst>
      <p:ext uri="{BB962C8B-B14F-4D97-AF65-F5344CB8AC3E}">
        <p14:creationId xmlns:p14="http://schemas.microsoft.com/office/powerpoint/2010/main" val="242928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24</a:t>
            </a:fld>
            <a:endParaRPr lang="en-US" dirty="0"/>
          </a:p>
        </p:txBody>
      </p:sp>
    </p:spTree>
    <p:extLst>
      <p:ext uri="{BB962C8B-B14F-4D97-AF65-F5344CB8AC3E}">
        <p14:creationId xmlns:p14="http://schemas.microsoft.com/office/powerpoint/2010/main" val="3550901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25</a:t>
            </a:fld>
            <a:endParaRPr lang="en-US" dirty="0"/>
          </a:p>
        </p:txBody>
      </p:sp>
    </p:spTree>
    <p:extLst>
      <p:ext uri="{BB962C8B-B14F-4D97-AF65-F5344CB8AC3E}">
        <p14:creationId xmlns:p14="http://schemas.microsoft.com/office/powerpoint/2010/main" val="3272377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26</a:t>
            </a:fld>
            <a:endParaRPr lang="en-US" dirty="0"/>
          </a:p>
        </p:txBody>
      </p:sp>
    </p:spTree>
    <p:extLst>
      <p:ext uri="{BB962C8B-B14F-4D97-AF65-F5344CB8AC3E}">
        <p14:creationId xmlns:p14="http://schemas.microsoft.com/office/powerpoint/2010/main" val="2124549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27</a:t>
            </a:fld>
            <a:endParaRPr lang="en-US" dirty="0"/>
          </a:p>
        </p:txBody>
      </p:sp>
    </p:spTree>
    <p:extLst>
      <p:ext uri="{BB962C8B-B14F-4D97-AF65-F5344CB8AC3E}">
        <p14:creationId xmlns:p14="http://schemas.microsoft.com/office/powerpoint/2010/main" val="2698707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28</a:t>
            </a:fld>
            <a:endParaRPr lang="en-US" dirty="0"/>
          </a:p>
        </p:txBody>
      </p:sp>
    </p:spTree>
    <p:extLst>
      <p:ext uri="{BB962C8B-B14F-4D97-AF65-F5344CB8AC3E}">
        <p14:creationId xmlns:p14="http://schemas.microsoft.com/office/powerpoint/2010/main" val="383737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29</a:t>
            </a:fld>
            <a:endParaRPr lang="en-US" dirty="0"/>
          </a:p>
        </p:txBody>
      </p:sp>
    </p:spTree>
    <p:extLst>
      <p:ext uri="{BB962C8B-B14F-4D97-AF65-F5344CB8AC3E}">
        <p14:creationId xmlns:p14="http://schemas.microsoft.com/office/powerpoint/2010/main" val="191484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a:t>
            </a:fld>
            <a:endParaRPr lang="en-US" dirty="0"/>
          </a:p>
        </p:txBody>
      </p:sp>
    </p:spTree>
    <p:extLst>
      <p:ext uri="{BB962C8B-B14F-4D97-AF65-F5344CB8AC3E}">
        <p14:creationId xmlns:p14="http://schemas.microsoft.com/office/powerpoint/2010/main" val="416733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30</a:t>
            </a:fld>
            <a:endParaRPr lang="en-US" dirty="0"/>
          </a:p>
        </p:txBody>
      </p:sp>
    </p:spTree>
    <p:extLst>
      <p:ext uri="{BB962C8B-B14F-4D97-AF65-F5344CB8AC3E}">
        <p14:creationId xmlns:p14="http://schemas.microsoft.com/office/powerpoint/2010/main" val="3336013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31</a:t>
            </a:fld>
            <a:endParaRPr lang="en-US" dirty="0"/>
          </a:p>
        </p:txBody>
      </p:sp>
    </p:spTree>
    <p:extLst>
      <p:ext uri="{BB962C8B-B14F-4D97-AF65-F5344CB8AC3E}">
        <p14:creationId xmlns:p14="http://schemas.microsoft.com/office/powerpoint/2010/main" val="1715165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32</a:t>
            </a:fld>
            <a:endParaRPr lang="en-US" dirty="0"/>
          </a:p>
        </p:txBody>
      </p:sp>
    </p:spTree>
    <p:extLst>
      <p:ext uri="{BB962C8B-B14F-4D97-AF65-F5344CB8AC3E}">
        <p14:creationId xmlns:p14="http://schemas.microsoft.com/office/powerpoint/2010/main" val="11213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33</a:t>
            </a:fld>
            <a:endParaRPr lang="en-US" dirty="0"/>
          </a:p>
        </p:txBody>
      </p:sp>
    </p:spTree>
    <p:extLst>
      <p:ext uri="{BB962C8B-B14F-4D97-AF65-F5344CB8AC3E}">
        <p14:creationId xmlns:p14="http://schemas.microsoft.com/office/powerpoint/2010/main" val="2266137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34</a:t>
            </a:fld>
            <a:endParaRPr lang="en-US" dirty="0"/>
          </a:p>
        </p:txBody>
      </p:sp>
    </p:spTree>
    <p:extLst>
      <p:ext uri="{BB962C8B-B14F-4D97-AF65-F5344CB8AC3E}">
        <p14:creationId xmlns:p14="http://schemas.microsoft.com/office/powerpoint/2010/main" val="3027837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35</a:t>
            </a:fld>
            <a:endParaRPr lang="en-US" dirty="0"/>
          </a:p>
        </p:txBody>
      </p:sp>
    </p:spTree>
    <p:extLst>
      <p:ext uri="{BB962C8B-B14F-4D97-AF65-F5344CB8AC3E}">
        <p14:creationId xmlns:p14="http://schemas.microsoft.com/office/powerpoint/2010/main" val="690138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36</a:t>
            </a:fld>
            <a:endParaRPr lang="en-US" dirty="0"/>
          </a:p>
        </p:txBody>
      </p:sp>
    </p:spTree>
    <p:extLst>
      <p:ext uri="{BB962C8B-B14F-4D97-AF65-F5344CB8AC3E}">
        <p14:creationId xmlns:p14="http://schemas.microsoft.com/office/powerpoint/2010/main" val="3918596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37</a:t>
            </a:fld>
            <a:endParaRPr lang="en-US" dirty="0"/>
          </a:p>
        </p:txBody>
      </p:sp>
    </p:spTree>
    <p:extLst>
      <p:ext uri="{BB962C8B-B14F-4D97-AF65-F5344CB8AC3E}">
        <p14:creationId xmlns:p14="http://schemas.microsoft.com/office/powerpoint/2010/main" val="4110466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38</a:t>
            </a:fld>
            <a:endParaRPr lang="en-US" dirty="0"/>
          </a:p>
        </p:txBody>
      </p:sp>
    </p:spTree>
    <p:extLst>
      <p:ext uri="{BB962C8B-B14F-4D97-AF65-F5344CB8AC3E}">
        <p14:creationId xmlns:p14="http://schemas.microsoft.com/office/powerpoint/2010/main" val="3143709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39</a:t>
            </a:fld>
            <a:endParaRPr lang="en-US" dirty="0"/>
          </a:p>
        </p:txBody>
      </p:sp>
    </p:spTree>
    <p:extLst>
      <p:ext uri="{BB962C8B-B14F-4D97-AF65-F5344CB8AC3E}">
        <p14:creationId xmlns:p14="http://schemas.microsoft.com/office/powerpoint/2010/main" val="62947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4</a:t>
            </a:fld>
            <a:endParaRPr lang="en-US" dirty="0"/>
          </a:p>
        </p:txBody>
      </p:sp>
    </p:spTree>
    <p:extLst>
      <p:ext uri="{BB962C8B-B14F-4D97-AF65-F5344CB8AC3E}">
        <p14:creationId xmlns:p14="http://schemas.microsoft.com/office/powerpoint/2010/main" val="2616876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40</a:t>
            </a:fld>
            <a:endParaRPr lang="en-US" dirty="0"/>
          </a:p>
        </p:txBody>
      </p:sp>
    </p:spTree>
    <p:extLst>
      <p:ext uri="{BB962C8B-B14F-4D97-AF65-F5344CB8AC3E}">
        <p14:creationId xmlns:p14="http://schemas.microsoft.com/office/powerpoint/2010/main" val="1638249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41</a:t>
            </a:fld>
            <a:endParaRPr lang="en-US" dirty="0"/>
          </a:p>
        </p:txBody>
      </p:sp>
    </p:spTree>
    <p:extLst>
      <p:ext uri="{BB962C8B-B14F-4D97-AF65-F5344CB8AC3E}">
        <p14:creationId xmlns:p14="http://schemas.microsoft.com/office/powerpoint/2010/main" val="3893177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42</a:t>
            </a:fld>
            <a:endParaRPr lang="en-US" dirty="0"/>
          </a:p>
        </p:txBody>
      </p:sp>
    </p:spTree>
    <p:extLst>
      <p:ext uri="{BB962C8B-B14F-4D97-AF65-F5344CB8AC3E}">
        <p14:creationId xmlns:p14="http://schemas.microsoft.com/office/powerpoint/2010/main" val="1714100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43</a:t>
            </a:fld>
            <a:endParaRPr lang="en-US" dirty="0"/>
          </a:p>
        </p:txBody>
      </p:sp>
    </p:spTree>
    <p:extLst>
      <p:ext uri="{BB962C8B-B14F-4D97-AF65-F5344CB8AC3E}">
        <p14:creationId xmlns:p14="http://schemas.microsoft.com/office/powerpoint/2010/main" val="157049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5</a:t>
            </a:fld>
            <a:endParaRPr lang="en-US" dirty="0"/>
          </a:p>
        </p:txBody>
      </p:sp>
    </p:spTree>
    <p:extLst>
      <p:ext uri="{BB962C8B-B14F-4D97-AF65-F5344CB8AC3E}">
        <p14:creationId xmlns:p14="http://schemas.microsoft.com/office/powerpoint/2010/main" val="25485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6</a:t>
            </a:fld>
            <a:endParaRPr lang="en-US" dirty="0"/>
          </a:p>
        </p:txBody>
      </p:sp>
    </p:spTree>
    <p:extLst>
      <p:ext uri="{BB962C8B-B14F-4D97-AF65-F5344CB8AC3E}">
        <p14:creationId xmlns:p14="http://schemas.microsoft.com/office/powerpoint/2010/main" val="245436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7</a:t>
            </a:fld>
            <a:endParaRPr lang="en-US" dirty="0"/>
          </a:p>
        </p:txBody>
      </p:sp>
    </p:spTree>
    <p:extLst>
      <p:ext uri="{BB962C8B-B14F-4D97-AF65-F5344CB8AC3E}">
        <p14:creationId xmlns:p14="http://schemas.microsoft.com/office/powerpoint/2010/main" val="351658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8</a:t>
            </a:fld>
            <a:endParaRPr lang="en-US" dirty="0"/>
          </a:p>
        </p:txBody>
      </p:sp>
    </p:spTree>
    <p:extLst>
      <p:ext uri="{BB962C8B-B14F-4D97-AF65-F5344CB8AC3E}">
        <p14:creationId xmlns:p14="http://schemas.microsoft.com/office/powerpoint/2010/main" val="411654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1CD73-1530-4DBE-8472-6371E1AD562E}" type="slidenum">
              <a:rPr lang="en-US" smtClean="0"/>
              <a:t>9</a:t>
            </a:fld>
            <a:endParaRPr lang="en-US" dirty="0"/>
          </a:p>
        </p:txBody>
      </p:sp>
    </p:spTree>
    <p:extLst>
      <p:ext uri="{BB962C8B-B14F-4D97-AF65-F5344CB8AC3E}">
        <p14:creationId xmlns:p14="http://schemas.microsoft.com/office/powerpoint/2010/main" val="256374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BAD865-56CC-42C0-A2D6-0464F03FAF66}" type="datetime1">
              <a:rPr lang="en-US" smtClean="0"/>
              <a:t>5/17/2023</a:t>
            </a:fld>
            <a:endParaRPr lang="en-US" dirty="0"/>
          </a:p>
        </p:txBody>
      </p:sp>
      <p:sp>
        <p:nvSpPr>
          <p:cNvPr id="5" name="Footer Placeholder 4"/>
          <p:cNvSpPr>
            <a:spLocks noGrp="1"/>
          </p:cNvSpPr>
          <p:nvPr>
            <p:ph type="ftr" sz="quarter" idx="11"/>
          </p:nvPr>
        </p:nvSpPr>
        <p:spPr/>
        <p:txBody>
          <a:bodyPr/>
          <a:lstStyle/>
          <a:p>
            <a:r>
              <a:rPr lang="en-US" dirty="0"/>
              <a:t>Cross Connection Control Program 101 - 9.15.16</a:t>
            </a:r>
          </a:p>
        </p:txBody>
      </p:sp>
      <p:sp>
        <p:nvSpPr>
          <p:cNvPr id="6" name="Slide Number Placeholder 5"/>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304365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5E8A1-F0DB-4301-A271-171E90BEB46E}" type="datetime1">
              <a:rPr lang="en-US" smtClean="0"/>
              <a:t>5/17/2023</a:t>
            </a:fld>
            <a:endParaRPr lang="en-US" dirty="0"/>
          </a:p>
        </p:txBody>
      </p:sp>
      <p:sp>
        <p:nvSpPr>
          <p:cNvPr id="5" name="Footer Placeholder 4"/>
          <p:cNvSpPr>
            <a:spLocks noGrp="1"/>
          </p:cNvSpPr>
          <p:nvPr>
            <p:ph type="ftr" sz="quarter" idx="11"/>
          </p:nvPr>
        </p:nvSpPr>
        <p:spPr/>
        <p:txBody>
          <a:bodyPr/>
          <a:lstStyle/>
          <a:p>
            <a:r>
              <a:rPr lang="en-US" dirty="0"/>
              <a:t>Cross Connection Control Program 101 - 9.15.16</a:t>
            </a:r>
          </a:p>
        </p:txBody>
      </p:sp>
      <p:sp>
        <p:nvSpPr>
          <p:cNvPr id="6" name="Slide Number Placeholder 5"/>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305958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C9695-9A64-404F-A0ED-892A4FFFBDD6}" type="datetime1">
              <a:rPr lang="en-US" smtClean="0"/>
              <a:t>5/17/2023</a:t>
            </a:fld>
            <a:endParaRPr lang="en-US" dirty="0"/>
          </a:p>
        </p:txBody>
      </p:sp>
      <p:sp>
        <p:nvSpPr>
          <p:cNvPr id="5" name="Footer Placeholder 4"/>
          <p:cNvSpPr>
            <a:spLocks noGrp="1"/>
          </p:cNvSpPr>
          <p:nvPr>
            <p:ph type="ftr" sz="quarter" idx="11"/>
          </p:nvPr>
        </p:nvSpPr>
        <p:spPr/>
        <p:txBody>
          <a:bodyPr/>
          <a:lstStyle/>
          <a:p>
            <a:r>
              <a:rPr lang="en-US" dirty="0"/>
              <a:t>Cross Connection Control Program 101 - 9.15.16</a:t>
            </a:r>
          </a:p>
        </p:txBody>
      </p:sp>
      <p:sp>
        <p:nvSpPr>
          <p:cNvPr id="6" name="Slide Number Placeholder 5"/>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204913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514E6-211F-4AF4-84C2-7711D4697F9B}" type="datetime1">
              <a:rPr lang="en-US" smtClean="0"/>
              <a:t>5/17/2023</a:t>
            </a:fld>
            <a:endParaRPr lang="en-US" dirty="0"/>
          </a:p>
        </p:txBody>
      </p:sp>
      <p:sp>
        <p:nvSpPr>
          <p:cNvPr id="5" name="Footer Placeholder 4"/>
          <p:cNvSpPr>
            <a:spLocks noGrp="1"/>
          </p:cNvSpPr>
          <p:nvPr>
            <p:ph type="ftr" sz="quarter" idx="11"/>
          </p:nvPr>
        </p:nvSpPr>
        <p:spPr/>
        <p:txBody>
          <a:bodyPr/>
          <a:lstStyle/>
          <a:p>
            <a:r>
              <a:rPr lang="en-US" dirty="0"/>
              <a:t>Cross Connection Control Program 101 - 9.15.16</a:t>
            </a:r>
          </a:p>
        </p:txBody>
      </p:sp>
      <p:sp>
        <p:nvSpPr>
          <p:cNvPr id="6" name="Slide Number Placeholder 5"/>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448614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B85791-2287-4415-AB2D-BAA456A6BA11}" type="datetime1">
              <a:rPr lang="en-US" smtClean="0"/>
              <a:t>5/17/2023</a:t>
            </a:fld>
            <a:endParaRPr lang="en-US" dirty="0"/>
          </a:p>
        </p:txBody>
      </p:sp>
      <p:sp>
        <p:nvSpPr>
          <p:cNvPr id="5" name="Footer Placeholder 4"/>
          <p:cNvSpPr>
            <a:spLocks noGrp="1"/>
          </p:cNvSpPr>
          <p:nvPr>
            <p:ph type="ftr" sz="quarter" idx="11"/>
          </p:nvPr>
        </p:nvSpPr>
        <p:spPr/>
        <p:txBody>
          <a:bodyPr/>
          <a:lstStyle/>
          <a:p>
            <a:r>
              <a:rPr lang="en-US" dirty="0"/>
              <a:t>Cross Connection Control Program 101 - 9.15.16</a:t>
            </a:r>
          </a:p>
        </p:txBody>
      </p:sp>
      <p:sp>
        <p:nvSpPr>
          <p:cNvPr id="6" name="Slide Number Placeholder 5"/>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283762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D7B3E-3B7F-4FB9-BE7D-27549AE3065D}" type="datetime1">
              <a:rPr lang="en-US" smtClean="0"/>
              <a:t>5/17/2023</a:t>
            </a:fld>
            <a:endParaRPr lang="en-US" dirty="0"/>
          </a:p>
        </p:txBody>
      </p:sp>
      <p:sp>
        <p:nvSpPr>
          <p:cNvPr id="6" name="Footer Placeholder 5"/>
          <p:cNvSpPr>
            <a:spLocks noGrp="1"/>
          </p:cNvSpPr>
          <p:nvPr>
            <p:ph type="ftr" sz="quarter" idx="11"/>
          </p:nvPr>
        </p:nvSpPr>
        <p:spPr/>
        <p:txBody>
          <a:bodyPr/>
          <a:lstStyle/>
          <a:p>
            <a:r>
              <a:rPr lang="en-US" dirty="0"/>
              <a:t>Cross Connection Control Program 101 - 9.15.16</a:t>
            </a:r>
          </a:p>
        </p:txBody>
      </p:sp>
      <p:sp>
        <p:nvSpPr>
          <p:cNvPr id="7" name="Slide Number Placeholder 6"/>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26666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D9948C-1C43-450B-A84F-090708F7AE7C}" type="datetime1">
              <a:rPr lang="en-US" smtClean="0"/>
              <a:t>5/17/2023</a:t>
            </a:fld>
            <a:endParaRPr lang="en-US" dirty="0"/>
          </a:p>
        </p:txBody>
      </p:sp>
      <p:sp>
        <p:nvSpPr>
          <p:cNvPr id="8" name="Footer Placeholder 7"/>
          <p:cNvSpPr>
            <a:spLocks noGrp="1"/>
          </p:cNvSpPr>
          <p:nvPr>
            <p:ph type="ftr" sz="quarter" idx="11"/>
          </p:nvPr>
        </p:nvSpPr>
        <p:spPr/>
        <p:txBody>
          <a:bodyPr/>
          <a:lstStyle/>
          <a:p>
            <a:r>
              <a:rPr lang="en-US" dirty="0"/>
              <a:t>Cross Connection Control Program 101 - 9.15.16</a:t>
            </a:r>
          </a:p>
        </p:txBody>
      </p:sp>
      <p:sp>
        <p:nvSpPr>
          <p:cNvPr id="9" name="Slide Number Placeholder 8"/>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3844730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ACD3EB-5FBE-48E9-BA69-9625B30F455E}" type="datetime1">
              <a:rPr lang="en-US" smtClean="0"/>
              <a:t>5/17/2023</a:t>
            </a:fld>
            <a:endParaRPr lang="en-US" dirty="0"/>
          </a:p>
        </p:txBody>
      </p:sp>
      <p:sp>
        <p:nvSpPr>
          <p:cNvPr id="4" name="Footer Placeholder 3"/>
          <p:cNvSpPr>
            <a:spLocks noGrp="1"/>
          </p:cNvSpPr>
          <p:nvPr>
            <p:ph type="ftr" sz="quarter" idx="11"/>
          </p:nvPr>
        </p:nvSpPr>
        <p:spPr/>
        <p:txBody>
          <a:bodyPr/>
          <a:lstStyle/>
          <a:p>
            <a:r>
              <a:rPr lang="en-US" dirty="0"/>
              <a:t>Cross Connection Control Program 101 - 9.15.16</a:t>
            </a:r>
          </a:p>
        </p:txBody>
      </p:sp>
      <p:sp>
        <p:nvSpPr>
          <p:cNvPr id="5" name="Slide Number Placeholder 4"/>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86804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F4CD6-4818-40C9-A64E-0B7A34BCAA90}" type="datetime1">
              <a:rPr lang="en-US" smtClean="0"/>
              <a:t>5/17/2023</a:t>
            </a:fld>
            <a:endParaRPr lang="en-US" dirty="0"/>
          </a:p>
        </p:txBody>
      </p:sp>
      <p:sp>
        <p:nvSpPr>
          <p:cNvPr id="3" name="Footer Placeholder 2"/>
          <p:cNvSpPr>
            <a:spLocks noGrp="1"/>
          </p:cNvSpPr>
          <p:nvPr>
            <p:ph type="ftr" sz="quarter" idx="11"/>
          </p:nvPr>
        </p:nvSpPr>
        <p:spPr/>
        <p:txBody>
          <a:bodyPr/>
          <a:lstStyle/>
          <a:p>
            <a:r>
              <a:rPr lang="en-US" dirty="0"/>
              <a:t>Cross Connection Control Program 101 - 9.15.16</a:t>
            </a:r>
          </a:p>
        </p:txBody>
      </p:sp>
      <p:sp>
        <p:nvSpPr>
          <p:cNvPr id="4" name="Slide Number Placeholder 3"/>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2174729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16450-F0A5-409D-99AB-A941D21099FC}" type="datetime1">
              <a:rPr lang="en-US" smtClean="0"/>
              <a:t>5/17/2023</a:t>
            </a:fld>
            <a:endParaRPr lang="en-US" dirty="0"/>
          </a:p>
        </p:txBody>
      </p:sp>
      <p:sp>
        <p:nvSpPr>
          <p:cNvPr id="6" name="Footer Placeholder 5"/>
          <p:cNvSpPr>
            <a:spLocks noGrp="1"/>
          </p:cNvSpPr>
          <p:nvPr>
            <p:ph type="ftr" sz="quarter" idx="11"/>
          </p:nvPr>
        </p:nvSpPr>
        <p:spPr/>
        <p:txBody>
          <a:bodyPr/>
          <a:lstStyle/>
          <a:p>
            <a:r>
              <a:rPr lang="en-US" dirty="0"/>
              <a:t>Cross Connection Control Program 101 - 9.15.16</a:t>
            </a:r>
          </a:p>
        </p:txBody>
      </p:sp>
      <p:sp>
        <p:nvSpPr>
          <p:cNvPr id="7" name="Slide Number Placeholder 6"/>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213223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F6616-7F5F-4F9A-893D-0FEAE51A765E}" type="datetime1">
              <a:rPr lang="en-US" smtClean="0"/>
              <a:t>5/17/2023</a:t>
            </a:fld>
            <a:endParaRPr lang="en-US" dirty="0"/>
          </a:p>
        </p:txBody>
      </p:sp>
      <p:sp>
        <p:nvSpPr>
          <p:cNvPr id="6" name="Footer Placeholder 5"/>
          <p:cNvSpPr>
            <a:spLocks noGrp="1"/>
          </p:cNvSpPr>
          <p:nvPr>
            <p:ph type="ftr" sz="quarter" idx="11"/>
          </p:nvPr>
        </p:nvSpPr>
        <p:spPr/>
        <p:txBody>
          <a:bodyPr/>
          <a:lstStyle/>
          <a:p>
            <a:r>
              <a:rPr lang="en-US" dirty="0"/>
              <a:t>Cross Connection Control Program 101 - 9.15.16</a:t>
            </a:r>
          </a:p>
        </p:txBody>
      </p:sp>
      <p:sp>
        <p:nvSpPr>
          <p:cNvPr id="7" name="Slide Number Placeholder 6"/>
          <p:cNvSpPr>
            <a:spLocks noGrp="1"/>
          </p:cNvSpPr>
          <p:nvPr>
            <p:ph type="sldNum" sz="quarter" idx="12"/>
          </p:nvPr>
        </p:nvSpPr>
        <p:spPr/>
        <p:txBody>
          <a:bodyPr/>
          <a:lstStyle/>
          <a:p>
            <a:fld id="{A3557F57-6813-4FDB-A54D-53967E806EBB}" type="slidenum">
              <a:rPr lang="en-US" smtClean="0"/>
              <a:t>‹#›</a:t>
            </a:fld>
            <a:endParaRPr lang="en-US" dirty="0"/>
          </a:p>
        </p:txBody>
      </p:sp>
    </p:spTree>
    <p:extLst>
      <p:ext uri="{BB962C8B-B14F-4D97-AF65-F5344CB8AC3E}">
        <p14:creationId xmlns:p14="http://schemas.microsoft.com/office/powerpoint/2010/main" val="193340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1E7E7-1AC3-49B2-A9BD-2FF76C914E5A}" type="datetime1">
              <a:rPr lang="en-US" smtClean="0"/>
              <a:t>5/17/2023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Cross Connection Control Program 101 - 9.15.16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57F57-6813-4FDB-A54D-53967E806EBB}" type="slidenum">
              <a:rPr lang="en-US" smtClean="0"/>
              <a:t>‹#›</a:t>
            </a:fld>
            <a:endParaRPr lang="en-US" dirty="0"/>
          </a:p>
        </p:txBody>
      </p:sp>
    </p:spTree>
    <p:extLst>
      <p:ext uri="{BB962C8B-B14F-4D97-AF65-F5344CB8AC3E}">
        <p14:creationId xmlns:p14="http://schemas.microsoft.com/office/powerpoint/2010/main" val="1919288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irklandwa.gov/backflow-preventio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C4tbAzKPaAhVFhlQKHdDbAw0QjRx6BAgAEAU&amp;url=https://www.lowes.com/pd/AMERICAN-VALVE-1-2-in-FNPT-Brass-Multi-Turn-Hose-Bibb/3350936&amp;psig=AOvVaw0mwRTGdf6WXH_9IwjYyryX&amp;ust=152303361259906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The%20Group/2023/Site%20Survey%20Presentation/5_Site%20Survey%20Presentation.docx"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file:///\\srv-fs01\vol1\MCAdmin\Water%20Division\Cross%20Connect%20Control%20Program\CCCP%20Surveys\2023%20Surveys\Updated%20COK%20Authority%20and%20Municipal%20Code.doc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thebluediamondgallery.com/legal/regulations.html" TargetMode="Externa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hyperlink" Target="../CCCP%20Surveys/Survey%20Tracking%20Log%20as%20of%203.5.20.xls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ixabay.com/en/key-solution-response-access-102013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CCCP%20Surveys/2023%20Surveys/4130-10700%20520%20OFFICE%20BUILDING%20WATER%20USE%20SURVEY%20APPOINTMENT%20LETTER.doc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uperuser.com/questions/405555/how-can-i-group-by-and-sum-a-column-in-excel" TargetMode="Externa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U7Y6HiLXt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publicdomainpictures.net/view-image.php?image=177986&amp;picture=old-phone"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jpe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openclipart.org/detail/281998/gloves-5" TargetMode="External"/><Relationship Id="rId3" Type="http://schemas.openxmlformats.org/officeDocument/2006/relationships/hyperlink" Target="file:///\\srv-fs01\vol1\MCAdmin\Water%20Division\Cross%20Connect%20Control%20Program\Education\Brochures\Mop%20Sink%20Best%20Practices.pdf" TargetMode="External"/><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7.svg"/><Relationship Id="rId2" Type="http://schemas.openxmlformats.org/officeDocument/2006/relationships/notesSlide" Target="../notesSlides/notesSlide22.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hyperlink" Target="https://www.pngall.com/face-mask-png/download/44191" TargetMode="External"/><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file:///\\srv-fs01\vol1\MCAdmin\Water%20Division\Cross%20Connect%20Control%20Program\CCCP%20Surveys\CCCP%20Survey%20Results%20Notices\SURVEY%20TRACKING\CARILLON%20POIN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file:///\\srv-fs01\vol1\MCAdmin\Water%20Division\Cross%20Connect%20Control%20Program\CCCP%20Surveys\CCCP%20Survey%20Results%20Notices\SURVEY%20TRACKING\CARILLON%20POINT\6200-09600%202000%20CARILLON%20POINT%20WATER%20USE%20POST%20SURVEY%20LETTER%20SIGNED.pdf"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amp;url=https://www.phoenix.gov/pddsite/Documents/dsd_trt_pdf_00834.pdf&amp;bvm=bv.131783435,d.dGo&amp;psig=AFQjCNFGDWYi8tAa5sDEH7KXw1Fc0J25gA&amp;ust=1473435848230085" TargetMode="External"/><Relationship Id="rId7"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kirklandwa.gov/backflow-prevention" TargetMode="Externa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hyperlink" Target="http://app.leg.wa.gov/WAC/default.aspx?cite=246-292-05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app.leg.wa.gov/WAC/default.aspx?cite=246-290-49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impvG9_ILPAhXNzCYKHcl0AEMQjRwIBw&amp;url=https://backflowtestingseattle.com/sitemap.xml&amp;bvm=bv.131783435,bs.1,d.eWE&amp;psig=AFQjCNF-PIMAp4IbgRWojpiRocDYjTaZuA&amp;ust=1473533680731960"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T8qiX1oLPAhXBFpQKHWjHBQQQjRwIBw&amp;url=http://www.sprinklerwarehouse.com/Febco-825YA-200-p/fe825ya-200.htm&amp;bvm=bv.131783435,d.dGo&amp;psig=AFQjCNEzuE9Adql_4iSqf1d_a_IKfK1_EA&amp;ust=1473523817353839" TargetMode="External"/><Relationship Id="rId5" Type="http://schemas.openxmlformats.org/officeDocument/2006/relationships/image" Target="../media/image3.jpeg"/><Relationship Id="rId4" Type="http://schemas.openxmlformats.org/officeDocument/2006/relationships/hyperlink" Target="http://www.google.com/url?sa=i&amp;rct=j&amp;q=&amp;esrc=s&amp;source=images&amp;cd=&amp;cad=rja&amp;uact=8&amp;ved=0ahUKEwiopo7q1YLPAhXKmJQKHWB6ATkQjRwIBw&amp;url=http://www.lopressroom.com/zurn/z-bite-z-press&amp;psig=AFQjCNHa4zuGQ2Ejl8MqDa5TCCOgjdnU9A&amp;ust=1473523718123091" TargetMode="External"/><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97445"/>
            <a:ext cx="8077200" cy="28791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1447800" y="3488755"/>
            <a:ext cx="7620000" cy="3140645"/>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Brush Script MT" panose="03060802040406070304" pitchFamily="66" charset="0"/>
                <a:cs typeface="Andalus" panose="02020603050405020304" pitchFamily="18" charset="-78"/>
              </a:rPr>
              <a:t>Presented by:</a:t>
            </a:r>
          </a:p>
          <a:p>
            <a:endParaRPr lang="en-US" dirty="0">
              <a:latin typeface="Andalus" panose="02020603050405020304" pitchFamily="18" charset="-78"/>
              <a:cs typeface="Andalus" panose="02020603050405020304" pitchFamily="18" charset="-78"/>
            </a:endParaRPr>
          </a:p>
          <a:p>
            <a:r>
              <a:rPr lang="en-US" sz="6700" dirty="0">
                <a:latin typeface="Gloucester MT Extra Condensed" panose="02030808020601010101" pitchFamily="18" charset="0"/>
                <a:cs typeface="Andalus" panose="02020603050405020304" pitchFamily="18" charset="-78"/>
              </a:rPr>
              <a:t>Wednesday Smith</a:t>
            </a:r>
          </a:p>
          <a:p>
            <a:r>
              <a:rPr lang="en-US" sz="6700" dirty="0">
                <a:latin typeface="Gloucester MT Extra Condensed" panose="02030808020601010101" pitchFamily="18" charset="0"/>
                <a:cs typeface="Andalus" panose="02020603050405020304" pitchFamily="18" charset="-78"/>
              </a:rPr>
              <a:t>Public Works </a:t>
            </a:r>
          </a:p>
          <a:p>
            <a:r>
              <a:rPr lang="en-US" sz="6700" dirty="0">
                <a:latin typeface="Gloucester MT Extra Condensed" panose="02030808020601010101" pitchFamily="18" charset="0"/>
                <a:cs typeface="Andalus" panose="02020603050405020304" pitchFamily="18" charset="-78"/>
              </a:rPr>
              <a:t>Cross-Connection Control </a:t>
            </a:r>
          </a:p>
          <a:p>
            <a:r>
              <a:rPr lang="en-US" sz="6700" dirty="0">
                <a:latin typeface="Gloucester MT Extra Condensed" panose="02030808020601010101" pitchFamily="18" charset="0"/>
                <a:cs typeface="Andalus" panose="02020603050405020304" pitchFamily="18" charset="-78"/>
              </a:rPr>
              <a:t>Backflow Prevention Program</a:t>
            </a:r>
          </a:p>
          <a:p>
            <a:r>
              <a:rPr lang="en-US" sz="6700" dirty="0">
                <a:latin typeface="Gloucester MT Extra Condensed" panose="02030808020601010101" pitchFamily="18" charset="0"/>
                <a:cs typeface="Andalus" panose="02020603050405020304" pitchFamily="18" charset="-78"/>
                <a:hlinkClick r:id="rId3"/>
              </a:rPr>
              <a:t>www.kirklandwa.gov/backflow-prevention</a:t>
            </a:r>
            <a:endParaRPr lang="en-US" sz="6700" dirty="0">
              <a:latin typeface="Gloucester MT Extra Condensed" panose="02030808020601010101" pitchFamily="18" charset="0"/>
              <a:cs typeface="Andalus" panose="02020603050405020304" pitchFamily="18" charset="-78"/>
            </a:endParaRPr>
          </a:p>
          <a:p>
            <a:endParaRPr lang="en-US" dirty="0">
              <a:latin typeface="Andalus" panose="02020603050405020304" pitchFamily="18" charset="-78"/>
              <a:cs typeface="Andalus" panose="02020603050405020304" pitchFamily="18" charset="-78"/>
            </a:endParaRPr>
          </a:p>
        </p:txBody>
      </p:sp>
      <p:sp>
        <p:nvSpPr>
          <p:cNvPr id="2" name="Rectangle 1">
            <a:extLst>
              <a:ext uri="{FF2B5EF4-FFF2-40B4-BE49-F238E27FC236}">
                <a16:creationId xmlns:a16="http://schemas.microsoft.com/office/drawing/2014/main" id="{DAC97DD6-A027-4175-9458-F5BBA18A0993}"/>
              </a:ext>
            </a:extLst>
          </p:cNvPr>
          <p:cNvSpPr/>
          <p:nvPr/>
        </p:nvSpPr>
        <p:spPr>
          <a:xfrm>
            <a:off x="563880" y="990600"/>
            <a:ext cx="8077200" cy="2123658"/>
          </a:xfrm>
          <a:prstGeom prst="rect">
            <a:avLst/>
          </a:prstGeom>
          <a:noFill/>
        </p:spPr>
        <p:txBody>
          <a:bodyPr wrap="squar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Water Use </a:t>
            </a: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Surveying</a:t>
            </a:r>
          </a:p>
          <a:p>
            <a:pPr algn="ct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Just Do It!</a:t>
            </a:r>
          </a:p>
        </p:txBody>
      </p:sp>
      <p:pic>
        <p:nvPicPr>
          <p:cNvPr id="10" name="Picture 9">
            <a:extLst>
              <a:ext uri="{FF2B5EF4-FFF2-40B4-BE49-F238E27FC236}">
                <a16:creationId xmlns:a16="http://schemas.microsoft.com/office/drawing/2014/main" id="{F80FF207-0441-4A27-B303-A35A70756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14086"/>
            <a:ext cx="1524000" cy="1555750"/>
          </a:xfrm>
          <a:prstGeom prst="rect">
            <a:avLst/>
          </a:prstGeom>
        </p:spPr>
      </p:pic>
    </p:spTree>
    <p:extLst>
      <p:ext uri="{BB962C8B-B14F-4D97-AF65-F5344CB8AC3E}">
        <p14:creationId xmlns:p14="http://schemas.microsoft.com/office/powerpoint/2010/main" val="332182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Shape 4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ctangle 4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Isosceles Triangle 5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89FAD1-1E68-4C2A-9EE0-D129CCDEC63D}"/>
              </a:ext>
            </a:extLst>
          </p:cNvPr>
          <p:cNvPicPr>
            <a:picLocks noChangeAspect="1"/>
          </p:cNvPicPr>
          <p:nvPr/>
        </p:nvPicPr>
        <p:blipFill rotWithShape="1">
          <a:blip r:embed="rId3"/>
          <a:srcRect t="1491" b="748"/>
          <a:stretch/>
        </p:blipFill>
        <p:spPr>
          <a:xfrm>
            <a:off x="473799" y="490381"/>
            <a:ext cx="5937146" cy="5877237"/>
          </a:xfrm>
          <a:prstGeom prst="rect">
            <a:avLst/>
          </a:prstGeom>
          <a:ln>
            <a:noFill/>
          </a:ln>
        </p:spPr>
      </p:pic>
      <p:sp>
        <p:nvSpPr>
          <p:cNvPr id="58" name="Isosceles Triangle 5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A9B4EEA-4CFE-4E97-A661-BCD350A56BAC}"/>
              </a:ext>
            </a:extLst>
          </p:cNvPr>
          <p:cNvSpPr txBox="1"/>
          <p:nvPr/>
        </p:nvSpPr>
        <p:spPr>
          <a:xfrm>
            <a:off x="6629400" y="1676401"/>
            <a:ext cx="2286000" cy="3354765"/>
          </a:xfrm>
          <a:prstGeom prst="rect">
            <a:avLst/>
          </a:prstGeom>
          <a:noFill/>
        </p:spPr>
        <p:txBody>
          <a:bodyPr wrap="square" rtlCol="0">
            <a:spAutoFit/>
          </a:bodyPr>
          <a:lstStyle/>
          <a:p>
            <a:r>
              <a:rPr lang="en-US" sz="1600" b="1" u="sng" dirty="0"/>
              <a:t>WA DOH</a:t>
            </a:r>
          </a:p>
          <a:p>
            <a:r>
              <a:rPr lang="en-US" sz="1400" dirty="0"/>
              <a:t>(b) The purveyor shall ensure that approved backflow preventers are installed in a manner that: </a:t>
            </a:r>
          </a:p>
          <a:p>
            <a:endParaRPr lang="en-US" sz="700" dirty="0"/>
          </a:p>
          <a:p>
            <a:r>
              <a:rPr lang="en-US" sz="1400" dirty="0"/>
              <a:t>(i) Facilitates their proper operation, maintenance, inspection, in-line testing, and repair using standard installation procedures acceptable to the department such as those in the USC Manual or PNWS-AWWA Manual;</a:t>
            </a:r>
          </a:p>
        </p:txBody>
      </p:sp>
    </p:spTree>
    <p:extLst>
      <p:ext uri="{BB962C8B-B14F-4D97-AF65-F5344CB8AC3E}">
        <p14:creationId xmlns:p14="http://schemas.microsoft.com/office/powerpoint/2010/main" val="7803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Isosceles Triangle 3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E0E2288-A981-459F-A623-7E310CF9CD09}"/>
              </a:ext>
            </a:extLst>
          </p:cNvPr>
          <p:cNvPicPr>
            <a:picLocks noChangeAspect="1"/>
          </p:cNvPicPr>
          <p:nvPr/>
        </p:nvPicPr>
        <p:blipFill>
          <a:blip r:embed="rId3"/>
          <a:stretch>
            <a:fillRect/>
          </a:stretch>
        </p:blipFill>
        <p:spPr>
          <a:xfrm>
            <a:off x="1310045" y="643467"/>
            <a:ext cx="6097677" cy="5571065"/>
          </a:xfrm>
          <a:prstGeom prst="rect">
            <a:avLst/>
          </a:prstGeom>
          <a:ln>
            <a:noFill/>
          </a:ln>
        </p:spPr>
      </p:pic>
      <p:sp>
        <p:nvSpPr>
          <p:cNvPr id="42" name="Isosceles Triangle 4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972778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3034F-F4E0-424F-B0B2-9BBA3B552724}"/>
              </a:ext>
            </a:extLst>
          </p:cNvPr>
          <p:cNvPicPr>
            <a:picLocks noChangeAspect="1"/>
          </p:cNvPicPr>
          <p:nvPr/>
        </p:nvPicPr>
        <p:blipFill>
          <a:blip r:embed="rId3"/>
          <a:stretch>
            <a:fillRect/>
          </a:stretch>
        </p:blipFill>
        <p:spPr>
          <a:xfrm>
            <a:off x="1842627" y="1355290"/>
            <a:ext cx="5421465" cy="4147420"/>
          </a:xfrm>
          <a:prstGeom prst="rect">
            <a:avLst/>
          </a:prstGeom>
        </p:spPr>
      </p:pic>
      <p:sp>
        <p:nvSpPr>
          <p:cNvPr id="3" name="TextBox 2">
            <a:extLst>
              <a:ext uri="{FF2B5EF4-FFF2-40B4-BE49-F238E27FC236}">
                <a16:creationId xmlns:a16="http://schemas.microsoft.com/office/drawing/2014/main" id="{ACF3E2CF-B385-47F4-868E-2542A254444B}"/>
              </a:ext>
            </a:extLst>
          </p:cNvPr>
          <p:cNvSpPr txBox="1"/>
          <p:nvPr/>
        </p:nvSpPr>
        <p:spPr>
          <a:xfrm>
            <a:off x="2510291" y="304800"/>
            <a:ext cx="4038600" cy="584775"/>
          </a:xfrm>
          <a:prstGeom prst="rect">
            <a:avLst/>
          </a:prstGeom>
          <a:noFill/>
        </p:spPr>
        <p:txBody>
          <a:bodyPr wrap="square" rtlCol="0">
            <a:spAutoFit/>
          </a:bodyPr>
          <a:lstStyle/>
          <a:p>
            <a:pPr algn="ctr"/>
            <a:r>
              <a:rPr lang="en-US" sz="3200" dirty="0"/>
              <a:t>PNW-AWWA</a:t>
            </a:r>
          </a:p>
        </p:txBody>
      </p:sp>
    </p:spTree>
    <p:extLst>
      <p:ext uri="{BB962C8B-B14F-4D97-AF65-F5344CB8AC3E}">
        <p14:creationId xmlns:p14="http://schemas.microsoft.com/office/powerpoint/2010/main" val="247551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11CA3-ED91-42CD-A556-523D84487692}"/>
              </a:ext>
            </a:extLst>
          </p:cNvPr>
          <p:cNvSpPr/>
          <p:nvPr/>
        </p:nvSpPr>
        <p:spPr>
          <a:xfrm>
            <a:off x="654473" y="1485165"/>
            <a:ext cx="8001000" cy="5655651"/>
          </a:xfrm>
          <a:prstGeom prst="rect">
            <a:avLst/>
          </a:prstGeom>
        </p:spPr>
        <p:txBody>
          <a:bodyPr wrap="square">
            <a:spAutoFit/>
          </a:bodyPr>
          <a:lstStyle/>
          <a:p>
            <a:pPr>
              <a:lnSpc>
                <a:spcPts val="1600"/>
              </a:lnSpc>
            </a:pPr>
            <a:r>
              <a:rPr lang="en-US" sz="1600" dirty="0">
                <a:latin typeface="Calibri (Body)"/>
                <a:ea typeface="Calibri" panose="020F0502020204030204" pitchFamily="34" charset="0"/>
                <a:cs typeface="Times New Roman" panose="02020603050405020304" pitchFamily="18" charset="0"/>
              </a:rPr>
              <a:t>All newer homes have hose bibs that have an internal atmospheric vacuum breaker (AVB) built in. But in older homes they do not have any protection.  A simple hose bib vacuum breaker adapter is an easy solution for those who want to use a hose.  </a:t>
            </a: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nSpc>
                <a:spcPts val="1600"/>
              </a:lnSpc>
            </a:pPr>
            <a:endParaRPr lang="en-US" sz="1600" dirty="0">
              <a:latin typeface="Calibri (Body)"/>
              <a:ea typeface="Calibri" panose="020F0502020204030204" pitchFamily="34" charset="0"/>
              <a:cs typeface="Times New Roman" panose="02020603050405020304" pitchFamily="18" charset="0"/>
            </a:endParaRPr>
          </a:p>
          <a:p>
            <a:pPr algn="ctr">
              <a:lnSpc>
                <a:spcPts val="1600"/>
              </a:lnSpc>
            </a:pPr>
            <a:r>
              <a:rPr lang="en-US" sz="1600" dirty="0">
                <a:latin typeface="Calibri (Body)"/>
                <a:ea typeface="Calibri" panose="020F0502020204030204" pitchFamily="34" charset="0"/>
                <a:cs typeface="Times New Roman" panose="02020603050405020304" pitchFamily="18" charset="0"/>
              </a:rPr>
              <a:t>AVB’s are designed with a disk that seals against the diaphragm which closes the check allowing the operating vent ports open. </a:t>
            </a:r>
          </a:p>
          <a:p>
            <a:pPr>
              <a:lnSpc>
                <a:spcPts val="1600"/>
              </a:lnSpc>
            </a:pPr>
            <a:endParaRPr lang="en-US" sz="1600" dirty="0">
              <a:latin typeface="Calibri (Body)"/>
              <a:ea typeface="Calibri" panose="020F0502020204030204" pitchFamily="34" charset="0"/>
              <a:cs typeface="Times New Roman" panose="02020603050405020304" pitchFamily="18" charset="0"/>
            </a:endParaRPr>
          </a:p>
          <a:p>
            <a:r>
              <a:rPr lang="en-US" sz="1600" i="1" u="sng" dirty="0">
                <a:latin typeface="Calibri (Body)"/>
              </a:rPr>
              <a:t>Facts you should know about an AVB</a:t>
            </a:r>
            <a:r>
              <a:rPr lang="en-US" sz="1600" dirty="0">
                <a:latin typeface="Calibri (Body)"/>
              </a:rPr>
              <a:t>:</a:t>
            </a:r>
          </a:p>
          <a:p>
            <a:r>
              <a:rPr lang="en-US" sz="1600" dirty="0">
                <a:latin typeface="Calibri (Body)"/>
              </a:rPr>
              <a:t>The AVB is a non-testable device and cannot be under continuous pressure, as the poppet would likely stick and the AVB would no longer function properly. Shutoff or control valves should never be placed downstream, as this could result in continuous pressure </a:t>
            </a:r>
            <a:r>
              <a:rPr lang="en-US" sz="1600" i="1" dirty="0">
                <a:latin typeface="Calibri (Body)"/>
              </a:rPr>
              <a:t>(12 hours of more)</a:t>
            </a:r>
            <a:r>
              <a:rPr lang="en-US" sz="1600" dirty="0">
                <a:latin typeface="Calibri (Body)"/>
              </a:rPr>
              <a:t> on the AVB. (i.e. spray nozzles, adapters, timer. ) If the device begins to leak it needs repaired or replaced. </a:t>
            </a:r>
          </a:p>
          <a:p>
            <a:pPr>
              <a:lnSpc>
                <a:spcPts val="1600"/>
              </a:lnSpc>
            </a:pPr>
            <a:r>
              <a:rPr lang="en-US" sz="1600" dirty="0">
                <a:latin typeface="Calibri (Body)"/>
                <a:ea typeface="Calibri" panose="020F0502020204030204" pitchFamily="34" charset="0"/>
                <a:cs typeface="Times New Roman" panose="02020603050405020304" pitchFamily="18" charset="0"/>
              </a:rPr>
              <a:t>  </a:t>
            </a:r>
          </a:p>
        </p:txBody>
      </p:sp>
      <p:pic>
        <p:nvPicPr>
          <p:cNvPr id="3" name="Picture 2" descr="Image result for hose bibb">
            <a:hlinkClick r:id="rId3"/>
            <a:extLst>
              <a:ext uri="{FF2B5EF4-FFF2-40B4-BE49-F238E27FC236}">
                <a16:creationId xmlns:a16="http://schemas.microsoft.com/office/drawing/2014/main" id="{F5BD9EC8-2CF8-480C-AD64-729C0E88467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97523"/>
            <a:ext cx="793327" cy="791535"/>
          </a:xfrm>
          <a:prstGeom prst="rect">
            <a:avLst/>
          </a:prstGeom>
          <a:ln w="3175" cap="sq">
            <a:solidFill>
              <a:srgbClr val="000000"/>
            </a:solidFill>
            <a:prstDash val="solid"/>
            <a:miter lim="800000"/>
          </a:ln>
          <a:effectLst/>
        </p:spPr>
      </p:pic>
      <p:pic>
        <p:nvPicPr>
          <p:cNvPr id="4" name="Picture 3">
            <a:extLst>
              <a:ext uri="{FF2B5EF4-FFF2-40B4-BE49-F238E27FC236}">
                <a16:creationId xmlns:a16="http://schemas.microsoft.com/office/drawing/2014/main" id="{3BD47ECC-B9AB-4B56-ACB1-5C6B741EFF8D}"/>
              </a:ext>
            </a:extLst>
          </p:cNvPr>
          <p:cNvPicPr/>
          <p:nvPr/>
        </p:nvPicPr>
        <p:blipFill rotWithShape="1">
          <a:blip r:embed="rId5" cstate="print">
            <a:extLst>
              <a:ext uri="{28A0092B-C50C-407E-A947-70E740481C1C}">
                <a14:useLocalDpi xmlns:a14="http://schemas.microsoft.com/office/drawing/2010/main" val="0"/>
              </a:ext>
            </a:extLst>
          </a:blip>
          <a:srcRect l="7804" t="9981" r="7882" b="6030"/>
          <a:stretch/>
        </p:blipFill>
        <p:spPr bwMode="auto">
          <a:xfrm>
            <a:off x="2057400" y="2286000"/>
            <a:ext cx="4572000" cy="2133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083B8649-2B09-468C-AB86-4C9A1AB29105}"/>
              </a:ext>
            </a:extLst>
          </p:cNvPr>
          <p:cNvSpPr txBox="1">
            <a:spLocks/>
          </p:cNvSpPr>
          <p:nvPr/>
        </p:nvSpPr>
        <p:spPr>
          <a:xfrm>
            <a:off x="1219200" y="685800"/>
            <a:ext cx="7086600" cy="713166"/>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lgerian" panose="04020705040A02060702" pitchFamily="82" charset="0"/>
              </a:rPr>
              <a:t>Hose Bib Backflow protection</a:t>
            </a:r>
          </a:p>
        </p:txBody>
      </p:sp>
    </p:spTree>
    <p:extLst>
      <p:ext uri="{BB962C8B-B14F-4D97-AF65-F5344CB8AC3E}">
        <p14:creationId xmlns:p14="http://schemas.microsoft.com/office/powerpoint/2010/main" val="3328403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55A29-2B36-40BC-A9B1-FD4D59632448}"/>
              </a:ext>
            </a:extLst>
          </p:cNvPr>
          <p:cNvSpPr>
            <a:spLocks noGrp="1"/>
          </p:cNvSpPr>
          <p:nvPr>
            <p:ph type="title"/>
          </p:nvPr>
        </p:nvSpPr>
        <p:spPr>
          <a:xfrm>
            <a:off x="982396" y="4465674"/>
            <a:ext cx="3589604" cy="1663995"/>
          </a:xfrm>
        </p:spPr>
        <p:txBody>
          <a:bodyPr anchor="t">
            <a:normAutofit/>
          </a:bodyPr>
          <a:lstStyle/>
          <a:p>
            <a:r>
              <a:rPr lang="en-US" sz="2800">
                <a:solidFill>
                  <a:schemeClr val="tx1">
                    <a:lumMod val="65000"/>
                    <a:lumOff val="35000"/>
                  </a:schemeClr>
                </a:solidFill>
              </a:rPr>
              <a:t>Site Survey Process</a:t>
            </a:r>
          </a:p>
        </p:txBody>
      </p:sp>
      <p:pic>
        <p:nvPicPr>
          <p:cNvPr id="4" name="Content Placeholder 3">
            <a:extLst>
              <a:ext uri="{FF2B5EF4-FFF2-40B4-BE49-F238E27FC236}">
                <a16:creationId xmlns:a16="http://schemas.microsoft.com/office/drawing/2014/main" id="{9F49ADFF-1A9B-4E22-B69E-F6E880E38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65" y="818707"/>
            <a:ext cx="3259425" cy="3327330"/>
          </a:xfrm>
          <a:prstGeom prst="rect">
            <a:avLst/>
          </a:prstGeom>
        </p:spPr>
      </p:pic>
      <p:sp>
        <p:nvSpPr>
          <p:cNvPr id="13" name="Rectangle 12">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2156" y="0"/>
            <a:ext cx="3581843"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9F3B7FF-851E-CCEF-8A86-BADD8E3D6AB4}"/>
              </a:ext>
            </a:extLst>
          </p:cNvPr>
          <p:cNvSpPr>
            <a:spLocks noGrp="1"/>
          </p:cNvSpPr>
          <p:nvPr>
            <p:ph idx="1"/>
          </p:nvPr>
        </p:nvSpPr>
        <p:spPr>
          <a:xfrm>
            <a:off x="6200110" y="818707"/>
            <a:ext cx="2348466" cy="5310963"/>
          </a:xfrm>
        </p:spPr>
        <p:txBody>
          <a:bodyPr anchor="ctr">
            <a:normAutofit/>
          </a:bodyPr>
          <a:lstStyle/>
          <a:p>
            <a:pPr marL="0" indent="0" algn="ctr">
              <a:buNone/>
            </a:pPr>
            <a:r>
              <a:rPr lang="en-US" sz="1700" dirty="0">
                <a:solidFill>
                  <a:srgbClr val="595959"/>
                </a:solidFill>
                <a:hlinkClick r:id="rId4" action="ppaction://hlinkfile"/>
              </a:rPr>
              <a:t>Cross-Connection </a:t>
            </a:r>
          </a:p>
          <a:p>
            <a:pPr marL="0" indent="0" algn="ctr">
              <a:buNone/>
            </a:pPr>
            <a:r>
              <a:rPr lang="en-US" sz="1700" dirty="0">
                <a:solidFill>
                  <a:srgbClr val="595959"/>
                </a:solidFill>
                <a:hlinkClick r:id="rId4" action="ppaction://hlinkfile"/>
              </a:rPr>
              <a:t>Water Use Survey</a:t>
            </a:r>
            <a:r>
              <a:rPr lang="en-US" sz="1700" dirty="0">
                <a:solidFill>
                  <a:srgbClr val="595959"/>
                </a:solidFill>
              </a:rPr>
              <a:t> </a:t>
            </a:r>
          </a:p>
          <a:p>
            <a:pPr marL="0" indent="0" algn="ctr">
              <a:buNone/>
            </a:pPr>
            <a:r>
              <a:rPr lang="en-US" sz="1700" dirty="0">
                <a:solidFill>
                  <a:srgbClr val="595959"/>
                </a:solidFill>
              </a:rPr>
              <a:t>Program Information</a:t>
            </a:r>
          </a:p>
        </p:txBody>
      </p:sp>
    </p:spTree>
    <p:extLst>
      <p:ext uri="{BB962C8B-B14F-4D97-AF65-F5344CB8AC3E}">
        <p14:creationId xmlns:p14="http://schemas.microsoft.com/office/powerpoint/2010/main" val="39443744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0756-5A30-4A25-B652-9FCEE5BB2115}"/>
              </a:ext>
            </a:extLst>
          </p:cNvPr>
          <p:cNvSpPr>
            <a:spLocks noGrp="1"/>
          </p:cNvSpPr>
          <p:nvPr>
            <p:ph type="ctrTitle"/>
          </p:nvPr>
        </p:nvSpPr>
        <p:spPr>
          <a:xfrm>
            <a:off x="685800" y="152401"/>
            <a:ext cx="7696200" cy="1066800"/>
          </a:xfrm>
        </p:spPr>
        <p:txBody>
          <a:bodyPr>
            <a:normAutofit/>
          </a:bodyPr>
          <a:lstStyle/>
          <a:p>
            <a:r>
              <a:rPr lang="en-US" sz="3200" dirty="0"/>
              <a:t>AUTHORITY</a:t>
            </a:r>
            <a:br>
              <a:rPr lang="en-US" sz="3200" dirty="0"/>
            </a:br>
            <a:r>
              <a:rPr lang="en-US" sz="3200" dirty="0"/>
              <a:t>WAC 246-290-490</a:t>
            </a:r>
          </a:p>
        </p:txBody>
      </p:sp>
      <p:sp>
        <p:nvSpPr>
          <p:cNvPr id="6" name="TextBox 5">
            <a:extLst>
              <a:ext uri="{FF2B5EF4-FFF2-40B4-BE49-F238E27FC236}">
                <a16:creationId xmlns:a16="http://schemas.microsoft.com/office/drawing/2014/main" id="{AAE0FDCE-98E1-4CAD-A9D2-09971433F8EC}"/>
              </a:ext>
            </a:extLst>
          </p:cNvPr>
          <p:cNvSpPr txBox="1"/>
          <p:nvPr/>
        </p:nvSpPr>
        <p:spPr>
          <a:xfrm>
            <a:off x="389039" y="1455591"/>
            <a:ext cx="8115300" cy="584775"/>
          </a:xfrm>
          <a:prstGeom prst="rect">
            <a:avLst/>
          </a:prstGeom>
          <a:noFill/>
        </p:spPr>
        <p:txBody>
          <a:bodyPr wrap="square" rtlCol="0">
            <a:spAutoFit/>
          </a:bodyPr>
          <a:lstStyle/>
          <a:p>
            <a:r>
              <a:rPr lang="en-US" sz="1600" dirty="0">
                <a:latin typeface="Adobe Gothic Std B" panose="020B0800000000000000" pitchFamily="34" charset="-128"/>
                <a:ea typeface="Adobe Gothic Std B" panose="020B0800000000000000" pitchFamily="34" charset="-128"/>
              </a:rPr>
              <a:t>3(b) Element 1: The purveyor shall adopt a local ordinance, resolution, code, bylaw,  </a:t>
            </a:r>
          </a:p>
          <a:p>
            <a:r>
              <a:rPr lang="en-US" sz="1600" dirty="0">
                <a:latin typeface="Adobe Gothic Std B" panose="020B0800000000000000" pitchFamily="34" charset="-128"/>
                <a:ea typeface="Adobe Gothic Std B" panose="020B0800000000000000" pitchFamily="34" charset="-128"/>
              </a:rPr>
              <a:t>          or other written legal instrument that:</a:t>
            </a:r>
          </a:p>
        </p:txBody>
      </p:sp>
      <p:sp>
        <p:nvSpPr>
          <p:cNvPr id="7" name="TextBox 6">
            <a:extLst>
              <a:ext uri="{FF2B5EF4-FFF2-40B4-BE49-F238E27FC236}">
                <a16:creationId xmlns:a16="http://schemas.microsoft.com/office/drawing/2014/main" id="{9C7B542E-5685-4342-A140-9D9D1A649E97}"/>
              </a:ext>
            </a:extLst>
          </p:cNvPr>
          <p:cNvSpPr txBox="1"/>
          <p:nvPr/>
        </p:nvSpPr>
        <p:spPr>
          <a:xfrm>
            <a:off x="518718" y="3301882"/>
            <a:ext cx="8549082" cy="1323439"/>
          </a:xfrm>
          <a:prstGeom prst="rect">
            <a:avLst/>
          </a:prstGeom>
          <a:noFill/>
        </p:spPr>
        <p:txBody>
          <a:bodyPr wrap="square" rtlCol="0">
            <a:spAutoFit/>
          </a:bodyPr>
          <a:lstStyle/>
          <a:p>
            <a:r>
              <a:rPr lang="en-US" sz="1600" b="1" dirty="0">
                <a:latin typeface="Adobe Gothic Std B" panose="020B0800000000000000" pitchFamily="34" charset="-128"/>
                <a:ea typeface="Adobe Gothic Std B" panose="020B0800000000000000" pitchFamily="34" charset="-128"/>
              </a:rPr>
              <a:t>(c) Element 2: The purveyor shall develop and implement procedures and schedules for</a:t>
            </a:r>
          </a:p>
          <a:p>
            <a:r>
              <a:rPr lang="en-US" sz="1600" b="1" dirty="0">
                <a:latin typeface="Adobe Gothic Std B" panose="020B0800000000000000" pitchFamily="34" charset="-128"/>
                <a:ea typeface="Adobe Gothic Std B" panose="020B0800000000000000" pitchFamily="34" charset="-128"/>
              </a:rPr>
              <a:t>      evaluating new and existing service connections to assess the degree of hazard posed   </a:t>
            </a:r>
          </a:p>
          <a:p>
            <a:r>
              <a:rPr lang="en-US" sz="1600" b="1" dirty="0">
                <a:latin typeface="Adobe Gothic Std B" panose="020B0800000000000000" pitchFamily="34" charset="-128"/>
                <a:ea typeface="Adobe Gothic Std B" panose="020B0800000000000000" pitchFamily="34" charset="-128"/>
              </a:rPr>
              <a:t>      by the consumer</a:t>
            </a:r>
            <a:r>
              <a:rPr lang="en-US" sz="1600" b="1" dirty="0">
                <a:ea typeface="Adobe Gothic Std B" panose="020B0800000000000000" pitchFamily="34" charset="-128"/>
              </a:rPr>
              <a:t>’</a:t>
            </a:r>
            <a:r>
              <a:rPr lang="en-US" sz="1600" b="1" dirty="0">
                <a:latin typeface="Adobe Gothic Std B" panose="020B0800000000000000" pitchFamily="34" charset="-128"/>
                <a:ea typeface="Adobe Gothic Std B" panose="020B0800000000000000" pitchFamily="34" charset="-128"/>
              </a:rPr>
              <a:t>s premises to the purveyor</a:t>
            </a:r>
            <a:r>
              <a:rPr lang="en-US" sz="1600" b="1" dirty="0">
                <a:ea typeface="Adobe Gothic Std B" panose="020B0800000000000000" pitchFamily="34" charset="-128"/>
              </a:rPr>
              <a:t>’</a:t>
            </a:r>
            <a:r>
              <a:rPr lang="en-US" sz="1600" b="1" dirty="0">
                <a:latin typeface="Adobe Gothic Std B" panose="020B0800000000000000" pitchFamily="34" charset="-128"/>
                <a:ea typeface="Adobe Gothic Std B" panose="020B0800000000000000" pitchFamily="34" charset="-128"/>
              </a:rPr>
              <a:t>s distribution system and notifying the  </a:t>
            </a:r>
          </a:p>
          <a:p>
            <a:r>
              <a:rPr lang="en-US" sz="1600" b="1" dirty="0">
                <a:latin typeface="Adobe Gothic Std B" panose="020B0800000000000000" pitchFamily="34" charset="-128"/>
                <a:ea typeface="Adobe Gothic Std B" panose="020B0800000000000000" pitchFamily="34" charset="-128"/>
              </a:rPr>
              <a:t>      consumer within a reasonable time frame of the hazard evaluation results. At a </a:t>
            </a:r>
          </a:p>
          <a:p>
            <a:r>
              <a:rPr lang="en-US" sz="1600" b="1" dirty="0">
                <a:latin typeface="Adobe Gothic Std B" panose="020B0800000000000000" pitchFamily="34" charset="-128"/>
                <a:ea typeface="Adobe Gothic Std B" panose="020B0800000000000000" pitchFamily="34" charset="-128"/>
              </a:rPr>
              <a:t>      minimum, the program shall meet the following:</a:t>
            </a:r>
          </a:p>
        </p:txBody>
      </p:sp>
      <p:sp>
        <p:nvSpPr>
          <p:cNvPr id="8" name="TextBox 7">
            <a:extLst>
              <a:ext uri="{FF2B5EF4-FFF2-40B4-BE49-F238E27FC236}">
                <a16:creationId xmlns:a16="http://schemas.microsoft.com/office/drawing/2014/main" id="{1D4EEA91-9140-4D9C-83D6-F74BCB5CDE2E}"/>
              </a:ext>
            </a:extLst>
          </p:cNvPr>
          <p:cNvSpPr txBox="1"/>
          <p:nvPr/>
        </p:nvSpPr>
        <p:spPr>
          <a:xfrm>
            <a:off x="809538" y="4633687"/>
            <a:ext cx="8305800" cy="584775"/>
          </a:xfrm>
          <a:prstGeom prst="rect">
            <a:avLst/>
          </a:prstGeom>
          <a:noFill/>
        </p:spPr>
        <p:txBody>
          <a:bodyPr wrap="square" rtlCol="0">
            <a:spAutoFit/>
          </a:bodyPr>
          <a:lstStyle/>
          <a:p>
            <a:r>
              <a:rPr lang="en-US" sz="1600" dirty="0"/>
              <a:t>(</a:t>
            </a:r>
            <a:r>
              <a:rPr lang="en-US" sz="1600" dirty="0" err="1"/>
              <a:t>i</a:t>
            </a:r>
            <a:r>
              <a:rPr lang="en-US" sz="1600" dirty="0"/>
              <a:t>) For connections made on or </a:t>
            </a:r>
            <a:r>
              <a:rPr lang="en-US" sz="1600" u="sng" dirty="0">
                <a:latin typeface="Arial Rounded MT Bold" panose="020F0704030504030204" pitchFamily="34" charset="0"/>
              </a:rPr>
              <a:t>after April 9, 1999</a:t>
            </a:r>
            <a:r>
              <a:rPr lang="en-US" sz="1600" dirty="0"/>
              <a:t>, procedures shall ensure that an initial </a:t>
            </a:r>
          </a:p>
          <a:p>
            <a:r>
              <a:rPr lang="en-US" sz="1600" dirty="0"/>
              <a:t>     evaluation is conducted before water service is provided;</a:t>
            </a:r>
          </a:p>
        </p:txBody>
      </p:sp>
      <p:sp>
        <p:nvSpPr>
          <p:cNvPr id="9" name="TextBox 8">
            <a:extLst>
              <a:ext uri="{FF2B5EF4-FFF2-40B4-BE49-F238E27FC236}">
                <a16:creationId xmlns:a16="http://schemas.microsoft.com/office/drawing/2014/main" id="{1A501CF1-5E00-485E-A61B-66A23C10A013}"/>
              </a:ext>
            </a:extLst>
          </p:cNvPr>
          <p:cNvSpPr txBox="1"/>
          <p:nvPr/>
        </p:nvSpPr>
        <p:spPr>
          <a:xfrm>
            <a:off x="809538" y="2017365"/>
            <a:ext cx="7962900" cy="338554"/>
          </a:xfrm>
          <a:prstGeom prst="rect">
            <a:avLst/>
          </a:prstGeom>
          <a:noFill/>
        </p:spPr>
        <p:txBody>
          <a:bodyPr wrap="square" rtlCol="0">
            <a:spAutoFit/>
          </a:bodyPr>
          <a:lstStyle/>
          <a:p>
            <a:r>
              <a:rPr lang="en-US" sz="1600" dirty="0"/>
              <a:t>(</a:t>
            </a:r>
            <a:r>
              <a:rPr lang="en-US" sz="1600" dirty="0" err="1"/>
              <a:t>i</a:t>
            </a:r>
            <a:r>
              <a:rPr lang="en-US" sz="1600" dirty="0"/>
              <a:t>) Establishes the purveyor's legal authority to implement a cross ­connection control program;</a:t>
            </a:r>
          </a:p>
        </p:txBody>
      </p:sp>
      <p:sp>
        <p:nvSpPr>
          <p:cNvPr id="10" name="TextBox 9">
            <a:extLst>
              <a:ext uri="{FF2B5EF4-FFF2-40B4-BE49-F238E27FC236}">
                <a16:creationId xmlns:a16="http://schemas.microsoft.com/office/drawing/2014/main" id="{090D7B0D-7CB6-445B-863E-9E5924787219}"/>
              </a:ext>
            </a:extLst>
          </p:cNvPr>
          <p:cNvSpPr txBox="1"/>
          <p:nvPr/>
        </p:nvSpPr>
        <p:spPr>
          <a:xfrm>
            <a:off x="771088" y="2293242"/>
            <a:ext cx="8229600" cy="584775"/>
          </a:xfrm>
          <a:prstGeom prst="rect">
            <a:avLst/>
          </a:prstGeom>
          <a:noFill/>
        </p:spPr>
        <p:txBody>
          <a:bodyPr wrap="square" rtlCol="0">
            <a:spAutoFit/>
          </a:bodyPr>
          <a:lstStyle/>
          <a:p>
            <a:r>
              <a:rPr lang="en-US" sz="1600" dirty="0"/>
              <a:t>(ii) Describes the operating policies and technical provisions of the purveyor’s cross-connection  </a:t>
            </a:r>
          </a:p>
          <a:p>
            <a:r>
              <a:rPr lang="en-US" sz="1600" dirty="0"/>
              <a:t>      control program; and</a:t>
            </a:r>
          </a:p>
        </p:txBody>
      </p:sp>
      <p:sp>
        <p:nvSpPr>
          <p:cNvPr id="11" name="TextBox 10">
            <a:extLst>
              <a:ext uri="{FF2B5EF4-FFF2-40B4-BE49-F238E27FC236}">
                <a16:creationId xmlns:a16="http://schemas.microsoft.com/office/drawing/2014/main" id="{7D3C17B0-4AF5-4AC9-9744-3AA06BC70189}"/>
              </a:ext>
            </a:extLst>
          </p:cNvPr>
          <p:cNvSpPr txBox="1"/>
          <p:nvPr/>
        </p:nvSpPr>
        <p:spPr>
          <a:xfrm>
            <a:off x="752388" y="2762116"/>
            <a:ext cx="8077200" cy="584775"/>
          </a:xfrm>
          <a:prstGeom prst="rect">
            <a:avLst/>
          </a:prstGeom>
          <a:noFill/>
        </p:spPr>
        <p:txBody>
          <a:bodyPr wrap="square" rtlCol="0">
            <a:spAutoFit/>
          </a:bodyPr>
          <a:lstStyle/>
          <a:p>
            <a:r>
              <a:rPr lang="en-US" sz="1600" dirty="0"/>
              <a:t>(iii) Describes the corrective actions used to ensure that consumers comply with the purveyor’s   </a:t>
            </a:r>
          </a:p>
          <a:p>
            <a:r>
              <a:rPr lang="en-US" sz="1600" dirty="0"/>
              <a:t>       cross­ connection control requirements.</a:t>
            </a:r>
          </a:p>
        </p:txBody>
      </p:sp>
      <p:sp>
        <p:nvSpPr>
          <p:cNvPr id="12" name="TextBox 11">
            <a:extLst>
              <a:ext uri="{FF2B5EF4-FFF2-40B4-BE49-F238E27FC236}">
                <a16:creationId xmlns:a16="http://schemas.microsoft.com/office/drawing/2014/main" id="{386A891C-461B-431A-9BA2-340EB57F1FBB}"/>
              </a:ext>
            </a:extLst>
          </p:cNvPr>
          <p:cNvSpPr txBox="1"/>
          <p:nvPr/>
        </p:nvSpPr>
        <p:spPr>
          <a:xfrm>
            <a:off x="789264" y="5193994"/>
            <a:ext cx="8305800" cy="584775"/>
          </a:xfrm>
          <a:prstGeom prst="rect">
            <a:avLst/>
          </a:prstGeom>
          <a:noFill/>
        </p:spPr>
        <p:txBody>
          <a:bodyPr wrap="square" rtlCol="0">
            <a:spAutoFit/>
          </a:bodyPr>
          <a:lstStyle/>
          <a:p>
            <a:r>
              <a:rPr lang="en-US" sz="1600" dirty="0"/>
              <a:t>(ii) For all other connections, procedures shall ensure that an initial evaluation is conducted in</a:t>
            </a:r>
          </a:p>
          <a:p>
            <a:r>
              <a:rPr lang="en-US" sz="1600" dirty="0"/>
              <a:t>     accordance with a schedule acceptable to the department; and</a:t>
            </a:r>
          </a:p>
        </p:txBody>
      </p:sp>
      <p:sp>
        <p:nvSpPr>
          <p:cNvPr id="13" name="TextBox 12">
            <a:extLst>
              <a:ext uri="{FF2B5EF4-FFF2-40B4-BE49-F238E27FC236}">
                <a16:creationId xmlns:a16="http://schemas.microsoft.com/office/drawing/2014/main" id="{67694734-79B9-4313-B018-D778D5B10AA9}"/>
              </a:ext>
            </a:extLst>
          </p:cNvPr>
          <p:cNvSpPr txBox="1"/>
          <p:nvPr/>
        </p:nvSpPr>
        <p:spPr>
          <a:xfrm>
            <a:off x="771087" y="5778769"/>
            <a:ext cx="8305800" cy="830997"/>
          </a:xfrm>
          <a:prstGeom prst="rect">
            <a:avLst/>
          </a:prstGeom>
          <a:noFill/>
        </p:spPr>
        <p:txBody>
          <a:bodyPr wrap="square" rtlCol="0">
            <a:spAutoFit/>
          </a:bodyPr>
          <a:lstStyle/>
          <a:p>
            <a:r>
              <a:rPr lang="en-US" sz="1600" dirty="0"/>
              <a:t>(iii) For all service connections, once an initial evaluation has been conducted, procedures shall </a:t>
            </a:r>
          </a:p>
          <a:p>
            <a:r>
              <a:rPr lang="en-US" sz="1600" dirty="0"/>
              <a:t>       ensure that periodic reevaluations are conducted in accordance with a schedule acceptable to </a:t>
            </a:r>
          </a:p>
          <a:p>
            <a:r>
              <a:rPr lang="en-US" sz="1600" dirty="0"/>
              <a:t>       the department and whenever there is a change in the use of the premises.</a:t>
            </a:r>
          </a:p>
        </p:txBody>
      </p:sp>
    </p:spTree>
    <p:extLst>
      <p:ext uri="{BB962C8B-B14F-4D97-AF65-F5344CB8AC3E}">
        <p14:creationId xmlns:p14="http://schemas.microsoft.com/office/powerpoint/2010/main" val="301263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anim calcmode="lin" valueType="num">
                                      <p:cBhvr>
                                        <p:cTn id="37" dur="2000" fill="hold"/>
                                        <p:tgtEl>
                                          <p:spTgt spid="8"/>
                                        </p:tgtEl>
                                        <p:attrNameLst>
                                          <p:attrName>ppt_w</p:attrName>
                                        </p:attrNameLst>
                                      </p:cBhvr>
                                      <p:tavLst>
                                        <p:tav tm="0" fmla="#ppt_w*sin(2.5*pi*$)">
                                          <p:val>
                                            <p:fltVal val="0"/>
                                          </p:val>
                                        </p:tav>
                                        <p:tav tm="100000">
                                          <p:val>
                                            <p:fltVal val="1"/>
                                          </p:val>
                                        </p:tav>
                                      </p:tavLst>
                                    </p:anim>
                                    <p:anim calcmode="lin" valueType="num">
                                      <p:cBhvr>
                                        <p:cTn id="38"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052C3-AFFD-43A5-881A-B66B882A76E0}"/>
              </a:ext>
            </a:extLst>
          </p:cNvPr>
          <p:cNvSpPr>
            <a:spLocks noGrp="1"/>
          </p:cNvSpPr>
          <p:nvPr>
            <p:ph type="title"/>
          </p:nvPr>
        </p:nvSpPr>
        <p:spPr>
          <a:xfrm>
            <a:off x="2899270" y="308892"/>
            <a:ext cx="5486400" cy="1143000"/>
          </a:xfrm>
        </p:spPr>
        <p:txBody>
          <a:bodyPr>
            <a:noAutofit/>
          </a:bodyPr>
          <a:lstStyle/>
          <a:p>
            <a:r>
              <a:rPr lang="en-US" sz="3200" dirty="0"/>
              <a:t>WORKING WITH THE AHJ</a:t>
            </a:r>
            <a:br>
              <a:rPr lang="en-US" sz="3200" dirty="0"/>
            </a:br>
            <a:r>
              <a:rPr lang="en-US" sz="3200" dirty="0"/>
              <a:t>WAC 246-290-490</a:t>
            </a:r>
          </a:p>
        </p:txBody>
      </p:sp>
      <p:sp>
        <p:nvSpPr>
          <p:cNvPr id="5" name="TextBox 4">
            <a:extLst>
              <a:ext uri="{FF2B5EF4-FFF2-40B4-BE49-F238E27FC236}">
                <a16:creationId xmlns:a16="http://schemas.microsoft.com/office/drawing/2014/main" id="{24EB11B9-11B4-4EF3-9844-27DAE3D4B96A}"/>
              </a:ext>
            </a:extLst>
          </p:cNvPr>
          <p:cNvSpPr txBox="1"/>
          <p:nvPr/>
        </p:nvSpPr>
        <p:spPr>
          <a:xfrm>
            <a:off x="343949" y="3037582"/>
            <a:ext cx="8495251" cy="1077218"/>
          </a:xfrm>
          <a:prstGeom prst="rect">
            <a:avLst/>
          </a:prstGeom>
          <a:noFill/>
        </p:spPr>
        <p:txBody>
          <a:bodyPr wrap="square" rtlCol="0">
            <a:spAutoFit/>
          </a:bodyPr>
          <a:lstStyle/>
          <a:p>
            <a:r>
              <a:rPr lang="en-US" sz="1600" dirty="0"/>
              <a:t>(e) Under this section, purveyors are </a:t>
            </a:r>
            <a:r>
              <a:rPr lang="en-US" sz="1600" b="1" u="sng" dirty="0">
                <a:solidFill>
                  <a:schemeClr val="tx2">
                    <a:lumMod val="60000"/>
                    <a:lumOff val="40000"/>
                  </a:schemeClr>
                </a:solidFill>
              </a:rPr>
              <a:t>not</a:t>
            </a:r>
            <a:r>
              <a:rPr lang="en-US" sz="1600" dirty="0"/>
              <a:t> responsible for eliminating or controlling cross­ connections</a:t>
            </a:r>
          </a:p>
          <a:p>
            <a:r>
              <a:rPr lang="en-US" sz="1600" dirty="0"/>
              <a:t>      </a:t>
            </a:r>
            <a:r>
              <a:rPr lang="en-US" sz="1600" b="1" u="sng" dirty="0">
                <a:solidFill>
                  <a:schemeClr val="tx2">
                    <a:lumMod val="60000"/>
                    <a:lumOff val="40000"/>
                  </a:schemeClr>
                </a:solidFill>
              </a:rPr>
              <a:t>within</a:t>
            </a:r>
            <a:r>
              <a:rPr lang="en-US" sz="1600" dirty="0"/>
              <a:t> the consumer's water system. Under chapter 19.27 RCW, the responsibility for cross   </a:t>
            </a:r>
          </a:p>
          <a:p>
            <a:r>
              <a:rPr lang="en-US" sz="1600" dirty="0"/>
              <a:t>      connection control within the consumer’s water system, i.e., within the property lines of the </a:t>
            </a:r>
          </a:p>
          <a:p>
            <a:r>
              <a:rPr lang="en-US" sz="1600" dirty="0"/>
              <a:t>      consumer’s premises, </a:t>
            </a:r>
            <a:r>
              <a:rPr lang="en-US" sz="1600" b="1" u="sng" dirty="0">
                <a:solidFill>
                  <a:schemeClr val="tx2">
                    <a:lumMod val="60000"/>
                    <a:lumOff val="40000"/>
                  </a:schemeClr>
                </a:solidFill>
              </a:rPr>
              <a:t>lies with the authority having jurisdiction</a:t>
            </a:r>
            <a:r>
              <a:rPr lang="en-US" sz="1600" dirty="0"/>
              <a:t>.</a:t>
            </a:r>
          </a:p>
        </p:txBody>
      </p:sp>
      <p:sp>
        <p:nvSpPr>
          <p:cNvPr id="6" name="TextBox 5">
            <a:extLst>
              <a:ext uri="{FF2B5EF4-FFF2-40B4-BE49-F238E27FC236}">
                <a16:creationId xmlns:a16="http://schemas.microsoft.com/office/drawing/2014/main" id="{80D5130A-52AD-4E22-A58D-58C7BCB34933}"/>
              </a:ext>
            </a:extLst>
          </p:cNvPr>
          <p:cNvSpPr txBox="1"/>
          <p:nvPr/>
        </p:nvSpPr>
        <p:spPr>
          <a:xfrm>
            <a:off x="210599" y="1844197"/>
            <a:ext cx="8742160" cy="1077218"/>
          </a:xfrm>
          <a:prstGeom prst="rect">
            <a:avLst/>
          </a:prstGeom>
          <a:noFill/>
        </p:spPr>
        <p:txBody>
          <a:bodyPr wrap="square" rtlCol="0">
            <a:spAutoFit/>
          </a:bodyPr>
          <a:lstStyle/>
          <a:p>
            <a:r>
              <a:rPr lang="en-US" sz="1600" dirty="0"/>
              <a:t>2(d) The purveyor shall coordinate with the authority having jurisdiction in all matters concerning cross­</a:t>
            </a:r>
          </a:p>
          <a:p>
            <a:r>
              <a:rPr lang="en-US" sz="1600" dirty="0"/>
              <a:t>        connection control. The purveyor shall document and describe the coordination, including </a:t>
            </a:r>
          </a:p>
          <a:p>
            <a:r>
              <a:rPr lang="en-US" sz="1600" dirty="0"/>
              <a:t>        delineation of responsibilities, in the written cross connection control program in the written cross  </a:t>
            </a:r>
          </a:p>
          <a:p>
            <a:r>
              <a:rPr lang="en-US" sz="1600" dirty="0"/>
              <a:t>        connection control program required in (e) of this subsection. </a:t>
            </a:r>
          </a:p>
        </p:txBody>
      </p:sp>
      <p:sp>
        <p:nvSpPr>
          <p:cNvPr id="8" name="Subtitle 2">
            <a:extLst>
              <a:ext uri="{FF2B5EF4-FFF2-40B4-BE49-F238E27FC236}">
                <a16:creationId xmlns:a16="http://schemas.microsoft.com/office/drawing/2014/main" id="{77FB53FB-FD18-4E40-9E34-1BF6D95CCE9D}"/>
              </a:ext>
            </a:extLst>
          </p:cNvPr>
          <p:cNvSpPr txBox="1">
            <a:spLocks/>
          </p:cNvSpPr>
          <p:nvPr/>
        </p:nvSpPr>
        <p:spPr>
          <a:xfrm>
            <a:off x="257437" y="4459568"/>
            <a:ext cx="8667750" cy="190535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1600" b="1" u="sng" dirty="0">
                <a:solidFill>
                  <a:schemeClr val="accent6">
                    <a:lumMod val="50000"/>
                  </a:schemeClr>
                </a:solidFill>
                <a:latin typeface="NewsGotT"/>
                <a:ea typeface="Times New Roman" panose="02020603050405020304" pitchFamily="18" charset="0"/>
              </a:rPr>
              <a:t>COK Authority</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marL="0" indent="0" algn="just">
              <a:spcBef>
                <a:spcPts val="0"/>
              </a:spcBef>
              <a:buNone/>
            </a:pPr>
            <a:r>
              <a:rPr lang="en-US" sz="1600" dirty="0">
                <a:latin typeface="NewsGotT"/>
                <a:ea typeface="Times New Roman" panose="02020603050405020304" pitchFamily="18" charset="0"/>
              </a:rPr>
              <a:t>The authority for the City of Kirkland’s Cross Connection Control Program is derived from Chapter 603.0 of the Uniform Plumbing Code (UPC) including its Washington State Amendments as adopted by Kirkland Municipal Code 21.24.010.  The UPC refers to WAC 246-290-490 and to the Washington State Department of Health regulations including the AWWA (American Water Works Association) Pacific Northwest Section’s of “Accepted Procedure and Practice in Cross Connection Control Manual.”</a:t>
            </a:r>
          </a:p>
          <a:p>
            <a:pPr marL="0" indent="0" algn="just">
              <a:spcBef>
                <a:spcPts val="0"/>
              </a:spcBef>
              <a:buNone/>
            </a:pPr>
            <a:endParaRPr lang="en-US" sz="1600" dirty="0">
              <a:latin typeface="NewsGotT"/>
              <a:ea typeface="Times New Roman" panose="02020603050405020304" pitchFamily="18" charset="0"/>
            </a:endParaRPr>
          </a:p>
          <a:p>
            <a:pPr marL="0" indent="0" algn="just">
              <a:spcBef>
                <a:spcPts val="0"/>
              </a:spcBef>
              <a:buNone/>
            </a:pPr>
            <a:r>
              <a:rPr lang="en-US" sz="1600" dirty="0">
                <a:latin typeface="NewsGotT"/>
                <a:ea typeface="Times New Roman" panose="02020603050405020304" pitchFamily="18" charset="0"/>
                <a:hlinkClick r:id="rId3" action="ppaction://hlinkfile"/>
              </a:rPr>
              <a:t>City of Kirkland Authority and Municipal Code:</a:t>
            </a:r>
            <a:endParaRPr lang="en-US" sz="1600" dirty="0">
              <a:latin typeface="Times New Roman" panose="02020603050405020304" pitchFamily="18" charset="0"/>
              <a:ea typeface="Times New Roman" panose="02020603050405020304" pitchFamily="18" charset="0"/>
            </a:endParaRPr>
          </a:p>
          <a:p>
            <a:endParaRPr lang="en-US" sz="2800" dirty="0"/>
          </a:p>
        </p:txBody>
      </p:sp>
      <p:pic>
        <p:nvPicPr>
          <p:cNvPr id="9" name="Picture 8" descr="Text&#10;&#10;Description automatically generated">
            <a:extLst>
              <a:ext uri="{FF2B5EF4-FFF2-40B4-BE49-F238E27FC236}">
                <a16:creationId xmlns:a16="http://schemas.microsoft.com/office/drawing/2014/main" id="{82982EB1-86AD-422C-80AA-0F8B67228F0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8200" y="330615"/>
            <a:ext cx="1485900" cy="990600"/>
          </a:xfrm>
          <a:prstGeom prst="rect">
            <a:avLst/>
          </a:prstGeom>
        </p:spPr>
      </p:pic>
    </p:spTree>
    <p:extLst>
      <p:ext uri="{BB962C8B-B14F-4D97-AF65-F5344CB8AC3E}">
        <p14:creationId xmlns:p14="http://schemas.microsoft.com/office/powerpoint/2010/main" val="3006780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1C4B-06B3-43C9-A23B-D2A2F39BF574}"/>
              </a:ext>
            </a:extLst>
          </p:cNvPr>
          <p:cNvSpPr>
            <a:spLocks noGrp="1"/>
          </p:cNvSpPr>
          <p:nvPr>
            <p:ph type="title"/>
          </p:nvPr>
        </p:nvSpPr>
        <p:spPr>
          <a:xfrm>
            <a:off x="238387" y="152400"/>
            <a:ext cx="8229600" cy="1143000"/>
          </a:xfrm>
        </p:spPr>
        <p:txBody>
          <a:bodyPr/>
          <a:lstStyle/>
          <a:p>
            <a:r>
              <a:rPr lang="en-US" dirty="0"/>
              <a:t>Getting Started</a:t>
            </a:r>
          </a:p>
        </p:txBody>
      </p:sp>
      <p:sp>
        <p:nvSpPr>
          <p:cNvPr id="4" name="TextBox 3">
            <a:extLst>
              <a:ext uri="{FF2B5EF4-FFF2-40B4-BE49-F238E27FC236}">
                <a16:creationId xmlns:a16="http://schemas.microsoft.com/office/drawing/2014/main" id="{33FA72CB-7842-4D09-899A-E93129CECA8F}"/>
              </a:ext>
            </a:extLst>
          </p:cNvPr>
          <p:cNvSpPr txBox="1"/>
          <p:nvPr/>
        </p:nvSpPr>
        <p:spPr>
          <a:xfrm>
            <a:off x="381000" y="1295400"/>
            <a:ext cx="8534400" cy="312650"/>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arenR"/>
            </a:pPr>
            <a:r>
              <a:rPr lang="en-US" sz="1400" dirty="0">
                <a:effectLst/>
                <a:latin typeface="Calibri" panose="020F0502020204030204" pitchFamily="34" charset="0"/>
                <a:ea typeface="Calibri" panose="020F0502020204030204" pitchFamily="34" charset="0"/>
                <a:cs typeface="Times New Roman" panose="02020603050405020304" pitchFamily="18" charset="0"/>
              </a:rPr>
              <a:t>Obtain an active service connection list; (Meter information from finance). </a:t>
            </a:r>
          </a:p>
        </p:txBody>
      </p:sp>
      <p:sp>
        <p:nvSpPr>
          <p:cNvPr id="5" name="TextBox 4">
            <a:extLst>
              <a:ext uri="{FF2B5EF4-FFF2-40B4-BE49-F238E27FC236}">
                <a16:creationId xmlns:a16="http://schemas.microsoft.com/office/drawing/2014/main" id="{282BEFB8-FBCC-4002-817D-FFD013EE6BC9}"/>
              </a:ext>
            </a:extLst>
          </p:cNvPr>
          <p:cNvSpPr txBox="1"/>
          <p:nvPr/>
        </p:nvSpPr>
        <p:spPr>
          <a:xfrm>
            <a:off x="381000" y="1704602"/>
            <a:ext cx="8534400" cy="543162"/>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arenR" startAt="2"/>
            </a:pPr>
            <a:r>
              <a:rPr lang="en-US" sz="1400" dirty="0">
                <a:effectLst/>
                <a:latin typeface="Calibri" panose="020F0502020204030204" pitchFamily="34" charset="0"/>
                <a:ea typeface="Calibri" panose="020F0502020204030204" pitchFamily="34" charset="0"/>
                <a:cs typeface="Times New Roman" panose="02020603050405020304" pitchFamily="18" charset="0"/>
              </a:rPr>
              <a:t>Ensure you have a good tracking system of sites surveyed – Excel is a good tool if you do not have a software tracking program.  You can keep annual data to see running totals.</a:t>
            </a:r>
          </a:p>
        </p:txBody>
      </p:sp>
      <p:sp>
        <p:nvSpPr>
          <p:cNvPr id="6" name="TextBox 5">
            <a:extLst>
              <a:ext uri="{FF2B5EF4-FFF2-40B4-BE49-F238E27FC236}">
                <a16:creationId xmlns:a16="http://schemas.microsoft.com/office/drawing/2014/main" id="{7BA6DD25-7EA3-42DE-BBD7-197A12E345CD}"/>
              </a:ext>
            </a:extLst>
          </p:cNvPr>
          <p:cNvSpPr txBox="1"/>
          <p:nvPr/>
        </p:nvSpPr>
        <p:spPr>
          <a:xfrm>
            <a:off x="3581400" y="2364882"/>
            <a:ext cx="4648200" cy="4231351"/>
          </a:xfrm>
          <a:prstGeom prst="rect">
            <a:avLst/>
          </a:prstGeom>
          <a:noFill/>
        </p:spPr>
        <p:txBody>
          <a:bodyPr wrap="square" rtlCol="0">
            <a:spAutoFit/>
          </a:bodyPr>
          <a:lstStyle/>
          <a:p>
            <a:pPr marR="0" lvl="1">
              <a:lnSpc>
                <a:spcPct val="107000"/>
              </a:lnSpc>
              <a:spcBef>
                <a:spcPts val="0"/>
              </a:spcBef>
              <a:spcAft>
                <a:spcPts val="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Include in your tracking</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Acct#</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Device/Assembly#</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Business Name</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Business Owner</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Contact First and Last Name</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Physical Address </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Type of Assemblies Installed if any</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Hazard</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Is it Premise or In-Premise?</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Make, Model, SN, and Size of Assembly</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Date Surveyed</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Compliant – Yes or No</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Comments</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Follow up date</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Final Compliant – Yes or No</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 Of corrections</a:t>
            </a:r>
          </a:p>
          <a:p>
            <a:pPr marL="1143000" marR="0" lvl="2" indent="-228600">
              <a:lnSpc>
                <a:spcPct val="107000"/>
              </a:lnSpc>
              <a:spcBef>
                <a:spcPts val="0"/>
              </a:spcBef>
              <a:spcAft>
                <a:spcPts val="0"/>
              </a:spcAft>
              <a:buFont typeface="+mj-lt"/>
              <a:buAutoNum type="romanL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Date Completed</a:t>
            </a:r>
          </a:p>
        </p:txBody>
      </p:sp>
      <p:sp>
        <p:nvSpPr>
          <p:cNvPr id="8" name="Rectangle 7">
            <a:extLst>
              <a:ext uri="{FF2B5EF4-FFF2-40B4-BE49-F238E27FC236}">
                <a16:creationId xmlns:a16="http://schemas.microsoft.com/office/drawing/2014/main" id="{B496BF6C-69DC-4FC7-8F68-A6B386F9DAD3}"/>
              </a:ext>
            </a:extLst>
          </p:cNvPr>
          <p:cNvSpPr/>
          <p:nvPr/>
        </p:nvSpPr>
        <p:spPr>
          <a:xfrm rot="21173816">
            <a:off x="555851" y="2893364"/>
            <a:ext cx="2557688" cy="1754326"/>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hlinkClick r:id="rId3" action="ppaction://hlinkfile"/>
              </a:rPr>
              <a:t>Excel</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hlinkClick r:id="rId3" action="ppaction://hlinkfile"/>
              </a:rPr>
              <a:t>Tracking</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76822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0E27BD9C-D9DA-406E-8311-52AC8732AFF1}"/>
              </a:ext>
            </a:extLst>
          </p:cNvPr>
          <p:cNvSpPr txBox="1"/>
          <p:nvPr/>
        </p:nvSpPr>
        <p:spPr>
          <a:xfrm>
            <a:off x="3882224" y="4146123"/>
            <a:ext cx="486227" cy="369332"/>
          </a:xfrm>
          <a:prstGeom prst="rect">
            <a:avLst/>
          </a:prstGeom>
          <a:noFill/>
        </p:spPr>
        <p:txBody>
          <a:bodyPr wrap="square" rtlCol="0">
            <a:spAutoFit/>
          </a:bodyPr>
          <a:lstStyle/>
          <a:p>
            <a:r>
              <a:rPr lang="en-US" dirty="0"/>
              <a:t>(2)</a:t>
            </a:r>
          </a:p>
        </p:txBody>
      </p:sp>
      <p:sp>
        <p:nvSpPr>
          <p:cNvPr id="19" name="TextBox 18">
            <a:extLst>
              <a:ext uri="{FF2B5EF4-FFF2-40B4-BE49-F238E27FC236}">
                <a16:creationId xmlns:a16="http://schemas.microsoft.com/office/drawing/2014/main" id="{CC2A16DC-F33B-4B0C-B722-5035845348D3}"/>
              </a:ext>
            </a:extLst>
          </p:cNvPr>
          <p:cNvSpPr txBox="1"/>
          <p:nvPr/>
        </p:nvSpPr>
        <p:spPr>
          <a:xfrm>
            <a:off x="3833412" y="1508135"/>
            <a:ext cx="486227" cy="369332"/>
          </a:xfrm>
          <a:prstGeom prst="rect">
            <a:avLst/>
          </a:prstGeom>
          <a:noFill/>
        </p:spPr>
        <p:txBody>
          <a:bodyPr wrap="square" rtlCol="0">
            <a:spAutoFit/>
          </a:bodyPr>
          <a:lstStyle/>
          <a:p>
            <a:r>
              <a:rPr lang="en-US" dirty="0"/>
              <a:t>(1)</a:t>
            </a:r>
          </a:p>
        </p:txBody>
      </p:sp>
      <p:sp useBgFill="1">
        <p:nvSpPr>
          <p:cNvPr id="27" name="Rectangle 26">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12205-BA75-4541-AF3B-D8E8B9E62A62}"/>
              </a:ext>
            </a:extLst>
          </p:cNvPr>
          <p:cNvSpPr>
            <a:spLocks noGrp="1"/>
          </p:cNvSpPr>
          <p:nvPr>
            <p:ph type="title"/>
          </p:nvPr>
        </p:nvSpPr>
        <p:spPr>
          <a:xfrm>
            <a:off x="322406" y="762000"/>
            <a:ext cx="4876571" cy="1297115"/>
          </a:xfrm>
        </p:spPr>
        <p:txBody>
          <a:bodyPr vert="horz" lIns="91440" tIns="45720" rIns="91440" bIns="45720" rtlCol="0" anchor="t">
            <a:normAutofit/>
          </a:bodyPr>
          <a:lstStyle/>
          <a:p>
            <a:pPr algn="l">
              <a:lnSpc>
                <a:spcPct val="90000"/>
              </a:lnSpc>
            </a:pPr>
            <a:r>
              <a:rPr lang="en-US" sz="3500" kern="1200" dirty="0">
                <a:solidFill>
                  <a:schemeClr val="tx2"/>
                </a:solidFill>
                <a:latin typeface="+mj-lt"/>
                <a:ea typeface="+mj-ea"/>
                <a:cs typeface="+mj-cs"/>
              </a:rPr>
              <a:t>PREPARATION IS THE KEY</a:t>
            </a:r>
          </a:p>
        </p:txBody>
      </p:sp>
      <p:pic>
        <p:nvPicPr>
          <p:cNvPr id="5" name="Picture 4" descr="A picture containing toy&#10;&#10;Description automatically generated">
            <a:extLst>
              <a:ext uri="{FF2B5EF4-FFF2-40B4-BE49-F238E27FC236}">
                <a16:creationId xmlns:a16="http://schemas.microsoft.com/office/drawing/2014/main" id="{7D8B78D3-DB4B-4874-A65E-0F95E1D48DA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71" r="5131" b="3"/>
          <a:stretch/>
        </p:blipFill>
        <p:spPr>
          <a:xfrm>
            <a:off x="255352" y="1815327"/>
            <a:ext cx="3106320" cy="414174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1" name="Group 30">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32" name="Freeform: Shape 31">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85295F5C-6F7E-4755-809D-4B101914E732}"/>
              </a:ext>
            </a:extLst>
          </p:cNvPr>
          <p:cNvSpPr txBox="1"/>
          <p:nvPr/>
        </p:nvSpPr>
        <p:spPr>
          <a:xfrm>
            <a:off x="4343400" y="1508135"/>
            <a:ext cx="4526345" cy="1394997"/>
          </a:xfrm>
          <a:prstGeom prst="rect">
            <a:avLst/>
          </a:prstGeom>
          <a:noFill/>
        </p:spPr>
        <p:txBody>
          <a:bodyPr wrap="square" rtlCol="0">
            <a:spAutoFit/>
          </a:bodyPr>
          <a:lstStyle/>
          <a:p>
            <a:pPr marR="0" lvl="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Verify Site Location – look for the number of buildings and any other meters served on site.</a:t>
            </a:r>
          </a:p>
          <a:p>
            <a:pPr marL="742950" marR="0" lvl="1" indent="-285750">
              <a:lnSpc>
                <a:spcPct val="107000"/>
              </a:lnSpc>
              <a:spcBef>
                <a:spcPts val="0"/>
              </a:spcBef>
              <a:spcAft>
                <a:spcPts val="0"/>
              </a:spcAft>
              <a:buFont typeface="+mj-lt"/>
              <a:buAutoNum type="alphaL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 Map it out (GIS, Google) </a:t>
            </a:r>
          </a:p>
        </p:txBody>
      </p:sp>
      <p:sp>
        <p:nvSpPr>
          <p:cNvPr id="21" name="TextBox 20">
            <a:extLst>
              <a:ext uri="{FF2B5EF4-FFF2-40B4-BE49-F238E27FC236}">
                <a16:creationId xmlns:a16="http://schemas.microsoft.com/office/drawing/2014/main" id="{944441B2-587E-436E-98C2-F88146C168B8}"/>
              </a:ext>
            </a:extLst>
          </p:cNvPr>
          <p:cNvSpPr txBox="1"/>
          <p:nvPr/>
        </p:nvSpPr>
        <p:spPr>
          <a:xfrm>
            <a:off x="4353616" y="4152101"/>
            <a:ext cx="4679005" cy="2395528"/>
          </a:xfrm>
          <a:prstGeom prst="rect">
            <a:avLst/>
          </a:prstGeom>
          <a:noFill/>
        </p:spPr>
        <p:txBody>
          <a:bodyPr wrap="square" rtlCol="0">
            <a:spAutoFit/>
          </a:bodyPr>
          <a:lstStyle/>
          <a:p>
            <a:pPr marR="0" lvl="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Using you finance system or list provided to verify meter information – </a:t>
            </a:r>
            <a:r>
              <a:rPr lang="en-US" sz="2000" dirty="0">
                <a:latin typeface="Calibri" panose="020F0502020204030204" pitchFamily="34" charset="0"/>
                <a:ea typeface="Calibri" panose="020F0502020204030204" pitchFamily="34" charset="0"/>
                <a:cs typeface="Times New Roman" panose="02020603050405020304" pitchFamily="18" charset="0"/>
              </a:rPr>
              <a:t>Manufacture, </a:t>
            </a:r>
            <a:r>
              <a:rPr lang="en-US" sz="2000" dirty="0">
                <a:effectLst/>
                <a:latin typeface="Calibri" panose="020F0502020204030204" pitchFamily="34" charset="0"/>
                <a:ea typeface="Calibri" panose="020F0502020204030204" pitchFamily="34" charset="0"/>
                <a:cs typeface="Times New Roman" panose="02020603050405020304" pitchFamily="18" charset="0"/>
              </a:rPr>
              <a:t>Size, Location, service addresses, owner information, tenant information especially for multi commercial sites.</a:t>
            </a:r>
          </a:p>
          <a:p>
            <a:endParaRPr lang="en-US" sz="3600" dirty="0"/>
          </a:p>
        </p:txBody>
      </p:sp>
      <p:sp>
        <p:nvSpPr>
          <p:cNvPr id="28" name="TextBox 27">
            <a:extLst>
              <a:ext uri="{FF2B5EF4-FFF2-40B4-BE49-F238E27FC236}">
                <a16:creationId xmlns:a16="http://schemas.microsoft.com/office/drawing/2014/main" id="{F5C1228C-3D03-4C4E-B39D-19345C8BF131}"/>
              </a:ext>
            </a:extLst>
          </p:cNvPr>
          <p:cNvSpPr txBox="1"/>
          <p:nvPr/>
        </p:nvSpPr>
        <p:spPr>
          <a:xfrm>
            <a:off x="4343171" y="2812812"/>
            <a:ext cx="4699897" cy="1065676"/>
          </a:xfrm>
          <a:prstGeom prst="rect">
            <a:avLst/>
          </a:prstGeom>
          <a:noFill/>
        </p:spPr>
        <p:txBody>
          <a:bodyPr wrap="square" rtlCol="0">
            <a:spAutoFit/>
          </a:bodyPr>
          <a:lstStyle/>
          <a:p>
            <a:pPr marL="800100" marR="0" lvl="1" indent="-342900">
              <a:lnSpc>
                <a:spcPct val="107000"/>
              </a:lnSpc>
              <a:spcBef>
                <a:spcPts val="0"/>
              </a:spcBef>
              <a:spcAft>
                <a:spcPts val="0"/>
              </a:spcAft>
              <a:buFont typeface="+mj-lt"/>
              <a:buAutoNum type="alphaLcPeriod" startAt="2"/>
            </a:pPr>
            <a:r>
              <a:rPr lang="en-US" sz="2000" dirty="0">
                <a:latin typeface="Calibri" panose="020F0502020204030204" pitchFamily="34" charset="0"/>
                <a:ea typeface="Calibri" panose="020F0502020204030204" pitchFamily="34" charset="0"/>
                <a:cs typeface="Times New Roman" panose="02020603050405020304" pitchFamily="18" charset="0"/>
              </a:rPr>
              <a:t>Can you find the meter?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startAt="2"/>
            </a:pPr>
            <a:r>
              <a:rPr lang="en-US" sz="2000" dirty="0">
                <a:effectLst/>
                <a:latin typeface="Calibri" panose="020F0502020204030204" pitchFamily="34" charset="0"/>
                <a:ea typeface="Calibri" panose="020F0502020204030204" pitchFamily="34" charset="0"/>
                <a:cs typeface="Times New Roman" panose="02020603050405020304" pitchFamily="18" charset="0"/>
              </a:rPr>
              <a:t> Get as much information you can  </a:t>
            </a:r>
          </a:p>
          <a:p>
            <a:pPr marR="0" lvl="1">
              <a:lnSpc>
                <a:spcPct val="107000"/>
              </a:lnSpc>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and make notes on what you see. </a:t>
            </a:r>
          </a:p>
        </p:txBody>
      </p:sp>
    </p:spTree>
    <p:extLst>
      <p:ext uri="{BB962C8B-B14F-4D97-AF65-F5344CB8AC3E}">
        <p14:creationId xmlns:p14="http://schemas.microsoft.com/office/powerpoint/2010/main" val="9995355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9" grpId="0"/>
      <p:bldP spid="6" grpId="0"/>
      <p:bldP spid="21"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0D2B-D9B9-4ACB-9086-AB1988B4BFD6}"/>
              </a:ext>
            </a:extLst>
          </p:cNvPr>
          <p:cNvSpPr>
            <a:spLocks noGrp="1"/>
          </p:cNvSpPr>
          <p:nvPr>
            <p:ph type="title"/>
          </p:nvPr>
        </p:nvSpPr>
        <p:spPr>
          <a:xfrm>
            <a:off x="457200" y="274638"/>
            <a:ext cx="8229600" cy="766085"/>
          </a:xfrm>
        </p:spPr>
        <p:txBody>
          <a:bodyPr/>
          <a:lstStyle/>
          <a:p>
            <a:r>
              <a:rPr lang="en-US" dirty="0"/>
              <a:t>Notification of Water Use Survey</a:t>
            </a:r>
          </a:p>
        </p:txBody>
      </p:sp>
      <p:sp>
        <p:nvSpPr>
          <p:cNvPr id="4" name="TextBox 3">
            <a:extLst>
              <a:ext uri="{FF2B5EF4-FFF2-40B4-BE49-F238E27FC236}">
                <a16:creationId xmlns:a16="http://schemas.microsoft.com/office/drawing/2014/main" id="{C3D9F333-9199-49B2-BC9E-9E61447205B8}"/>
              </a:ext>
            </a:extLst>
          </p:cNvPr>
          <p:cNvSpPr txBox="1"/>
          <p:nvPr/>
        </p:nvSpPr>
        <p:spPr>
          <a:xfrm>
            <a:off x="278235" y="1149669"/>
            <a:ext cx="8610600" cy="3041730"/>
          </a:xfrm>
          <a:prstGeom prst="rect">
            <a:avLst/>
          </a:prstGeom>
          <a:noFill/>
        </p:spPr>
        <p:txBody>
          <a:bodyPr wrap="square" rtlCol="0">
            <a:spAutoFit/>
          </a:bodyPr>
          <a:lstStyle/>
          <a:p>
            <a:pPr marL="342900" marR="0" lvl="0" indent="-342900">
              <a:lnSpc>
                <a:spcPct val="107000"/>
              </a:lnSpc>
              <a:spcBef>
                <a:spcPts val="0"/>
              </a:spcBef>
              <a:spcAft>
                <a:spcPts val="800"/>
              </a:spcAft>
              <a:buFont typeface="+mj-lt"/>
              <a:buAutoNum type="arabicParenR"/>
              <a:tabLst>
                <a:tab pos="2286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Notification of Water Use Survey</a:t>
            </a:r>
          </a:p>
          <a:p>
            <a:pPr marL="742950" marR="0" lvl="1" indent="-285750">
              <a:lnSpc>
                <a:spcPct val="107000"/>
              </a:lnSpc>
              <a:spcBef>
                <a:spcPts val="0"/>
              </a:spcBef>
              <a:spcAft>
                <a:spcPts val="800"/>
              </a:spcAft>
              <a:buFont typeface="+mj-lt"/>
              <a:buAutoNum type="alphaLcPeriod"/>
              <a:tabLst>
                <a:tab pos="40005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initial letter needs to explain what you are asking for and why and should include: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3" action="ppaction://hlinkfile"/>
              </a:rPr>
              <a:t>EXAMPLE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600"/>
              </a:spcAft>
              <a:buFont typeface="+mj-lt"/>
              <a:buAutoNum type="romanL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State Requirement– Found in PNWS AWWA, WAC 246-290-490 Element #4</a:t>
            </a:r>
          </a:p>
          <a:p>
            <a:pPr marL="1143000" marR="0" lvl="2" indent="-228600">
              <a:lnSpc>
                <a:spcPct val="107000"/>
              </a:lnSpc>
              <a:spcBef>
                <a:spcPts val="0"/>
              </a:spcBef>
              <a:spcAft>
                <a:spcPts val="600"/>
              </a:spcAft>
              <a:buFont typeface="+mj-lt"/>
              <a:buAutoNum type="romanL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City Code Requirement and Responsibility </a:t>
            </a:r>
          </a:p>
          <a:p>
            <a:pPr marL="1143000" marR="0" lvl="2" indent="-228600">
              <a:lnSpc>
                <a:spcPct val="107000"/>
              </a:lnSpc>
              <a:spcBef>
                <a:spcPts val="0"/>
              </a:spcBef>
              <a:spcAft>
                <a:spcPts val="600"/>
              </a:spcAft>
              <a:buFont typeface="+mj-lt"/>
              <a:buAutoNum type="romanL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How long this survey will take.</a:t>
            </a:r>
          </a:p>
          <a:p>
            <a:pPr marL="1143000" marR="0" lvl="2" indent="-228600">
              <a:lnSpc>
                <a:spcPct val="107000"/>
              </a:lnSpc>
              <a:spcBef>
                <a:spcPts val="0"/>
              </a:spcBef>
              <a:spcAft>
                <a:spcPts val="600"/>
              </a:spcAft>
              <a:buFont typeface="+mj-lt"/>
              <a:buAutoNum type="romanL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Piping plans if available </a:t>
            </a:r>
          </a:p>
          <a:p>
            <a:pPr marL="1143000" marR="0" lvl="2" indent="-228600">
              <a:lnSpc>
                <a:spcPct val="107000"/>
              </a:lnSpc>
              <a:spcBef>
                <a:spcPts val="0"/>
              </a:spcBef>
              <a:spcAft>
                <a:spcPts val="600"/>
              </a:spcAft>
              <a:buFont typeface="+mj-lt"/>
              <a:buAutoNum type="romanL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Who they should to contact for more details?</a:t>
            </a:r>
          </a:p>
          <a:p>
            <a:pPr marL="1143000" marR="0" lvl="2" indent="-228600">
              <a:lnSpc>
                <a:spcPct val="107000"/>
              </a:lnSpc>
              <a:spcBef>
                <a:spcPts val="0"/>
              </a:spcBef>
              <a:spcAft>
                <a:spcPts val="600"/>
              </a:spcAft>
              <a:buFont typeface="+mj-lt"/>
              <a:buAutoNum type="romanL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Follow up date or Appointment Details – You should require a confirmation of appointment to ensure contact has been made.</a:t>
            </a:r>
          </a:p>
        </p:txBody>
      </p:sp>
      <p:sp>
        <p:nvSpPr>
          <p:cNvPr id="5" name="TextBox 4">
            <a:extLst>
              <a:ext uri="{FF2B5EF4-FFF2-40B4-BE49-F238E27FC236}">
                <a16:creationId xmlns:a16="http://schemas.microsoft.com/office/drawing/2014/main" id="{966D2171-06DA-426B-BDD8-8449CB1B05F4}"/>
              </a:ext>
            </a:extLst>
          </p:cNvPr>
          <p:cNvSpPr txBox="1"/>
          <p:nvPr/>
        </p:nvSpPr>
        <p:spPr>
          <a:xfrm>
            <a:off x="261457" y="4116229"/>
            <a:ext cx="8610600" cy="607539"/>
          </a:xfrm>
          <a:prstGeom prst="rect">
            <a:avLst/>
          </a:prstGeom>
          <a:noFill/>
        </p:spPr>
        <p:txBody>
          <a:bodyPr wrap="square" rtlCol="0">
            <a:spAutoFit/>
          </a:bodyPr>
          <a:lstStyle/>
          <a:p>
            <a:pPr marL="742950" marR="0" lvl="1" indent="-285750">
              <a:lnSpc>
                <a:spcPct val="107000"/>
              </a:lnSpc>
              <a:spcBef>
                <a:spcPts val="0"/>
              </a:spcBef>
              <a:spcAft>
                <a:spcPts val="800"/>
              </a:spcAft>
              <a:buFont typeface="+mj-lt"/>
              <a:buAutoNum type="alphaLcPeriod" startAt="2"/>
            </a:pPr>
            <a:r>
              <a:rPr lang="en-US" sz="1600" dirty="0">
                <a:effectLst/>
                <a:latin typeface="Calibri" panose="020F0502020204030204" pitchFamily="34" charset="0"/>
                <a:ea typeface="Calibri" panose="020F0502020204030204" pitchFamily="34" charset="0"/>
                <a:cs typeface="Times New Roman" panose="02020603050405020304" pitchFamily="18" charset="0"/>
              </a:rPr>
              <a:t>Keep a copy of the letter to take with you. (People like to claim they did not receive it and were not notified.)</a:t>
            </a:r>
          </a:p>
        </p:txBody>
      </p:sp>
      <p:sp>
        <p:nvSpPr>
          <p:cNvPr id="6" name="TextBox 5">
            <a:extLst>
              <a:ext uri="{FF2B5EF4-FFF2-40B4-BE49-F238E27FC236}">
                <a16:creationId xmlns:a16="http://schemas.microsoft.com/office/drawing/2014/main" id="{EB7248BE-7AE2-4A72-A851-52A8ADF969A5}"/>
              </a:ext>
            </a:extLst>
          </p:cNvPr>
          <p:cNvSpPr txBox="1"/>
          <p:nvPr/>
        </p:nvSpPr>
        <p:spPr>
          <a:xfrm>
            <a:off x="457200" y="5068469"/>
            <a:ext cx="7391400" cy="1371914"/>
          </a:xfrm>
          <a:prstGeom prst="rect">
            <a:avLst/>
          </a:prstGeom>
          <a:noFill/>
        </p:spPr>
        <p:txBody>
          <a:bodyPr wrap="square" rtlCol="0">
            <a:spAutoFit/>
          </a:bodyPr>
          <a:lstStyle/>
          <a:p>
            <a:pPr marL="1143000" marR="0" lvl="2" indent="-228600">
              <a:lnSpc>
                <a:spcPct val="107000"/>
              </a:lnSpc>
              <a:spcBef>
                <a:spcPts val="0"/>
              </a:spcBef>
              <a:spcAft>
                <a:spcPts val="80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Example: </a:t>
            </a:r>
          </a:p>
          <a:p>
            <a:pPr marL="971550" marR="0">
              <a:lnSpc>
                <a:spcPct val="107000"/>
              </a:lnSpc>
              <a:spcBef>
                <a:spcPts val="0"/>
              </a:spcBef>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Acct#             Business Name           Type of Letter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97155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4140-09500 CHAINLINE BREWING WATER USE SURVEY NOTIFICATION LETTER</a:t>
            </a:r>
          </a:p>
          <a:p>
            <a:pPr marL="97155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4140-09500 CHAINLINE BREWING WATER USE SURVEY APPOINTMENT LETTER</a:t>
            </a:r>
          </a:p>
          <a:p>
            <a:pPr marL="97155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4140-09500 CHAINLINE BREWING WATER USE SURVEY POST SURVEY LETTER OF COMPLIANCE</a:t>
            </a:r>
          </a:p>
          <a:p>
            <a:pPr marL="97155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4140-09500 CHAINLINE BREWING WATER USE SURVEY POST SURVEY LETTER OF NON-COMPLIANCE</a:t>
            </a:r>
            <a:endParaRPr lang="en-US" sz="2000" dirty="0"/>
          </a:p>
        </p:txBody>
      </p:sp>
      <p:sp>
        <p:nvSpPr>
          <p:cNvPr id="7" name="TextBox 6">
            <a:extLst>
              <a:ext uri="{FF2B5EF4-FFF2-40B4-BE49-F238E27FC236}">
                <a16:creationId xmlns:a16="http://schemas.microsoft.com/office/drawing/2014/main" id="{29BBD93B-80F7-4E70-B2DA-A4EF0FF4D849}"/>
              </a:ext>
            </a:extLst>
          </p:cNvPr>
          <p:cNvSpPr txBox="1"/>
          <p:nvPr/>
        </p:nvSpPr>
        <p:spPr>
          <a:xfrm>
            <a:off x="266700" y="4724400"/>
            <a:ext cx="8610600" cy="344069"/>
          </a:xfrm>
          <a:prstGeom prst="rect">
            <a:avLst/>
          </a:prstGeom>
          <a:noFill/>
        </p:spPr>
        <p:txBody>
          <a:bodyPr wrap="square" rtlCol="0">
            <a:spAutoFit/>
          </a:bodyPr>
          <a:lstStyle/>
          <a:p>
            <a:pPr marL="742950" marR="0" lvl="1" indent="-285750">
              <a:lnSpc>
                <a:spcPct val="107000"/>
              </a:lnSpc>
              <a:spcBef>
                <a:spcPts val="0"/>
              </a:spcBef>
              <a:spcAft>
                <a:spcPts val="800"/>
              </a:spcAft>
              <a:buFont typeface="+mj-lt"/>
              <a:buAutoNum type="alphaLcPeriod" startAt="3"/>
            </a:pPr>
            <a:r>
              <a:rPr lang="en-US" sz="1600" dirty="0">
                <a:effectLst/>
                <a:latin typeface="Calibri" panose="020F0502020204030204" pitchFamily="34" charset="0"/>
                <a:ea typeface="Calibri" panose="020F0502020204030204" pitchFamily="34" charset="0"/>
                <a:cs typeface="Times New Roman" panose="02020603050405020304" pitchFamily="18" charset="0"/>
              </a:rPr>
              <a:t>Save it in a format you can easily track</a:t>
            </a:r>
          </a:p>
        </p:txBody>
      </p:sp>
      <p:pic>
        <p:nvPicPr>
          <p:cNvPr id="9" name="Picture 8" descr="Graphical user interface, application, table, Excel&#10;&#10;Description automatically generated">
            <a:extLst>
              <a:ext uri="{FF2B5EF4-FFF2-40B4-BE49-F238E27FC236}">
                <a16:creationId xmlns:a16="http://schemas.microsoft.com/office/drawing/2014/main" id="{29A71DEC-399B-4CD2-A6C1-5A7F8E34F6B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6127" y="4672911"/>
            <a:ext cx="1770189" cy="1035420"/>
          </a:xfrm>
          <a:prstGeom prst="rect">
            <a:avLst/>
          </a:prstGeom>
        </p:spPr>
      </p:pic>
    </p:spTree>
    <p:extLst>
      <p:ext uri="{BB962C8B-B14F-4D97-AF65-F5344CB8AC3E}">
        <p14:creationId xmlns:p14="http://schemas.microsoft.com/office/powerpoint/2010/main" val="2907734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F5C08-F9B8-441D-8336-C367EAACFB31}"/>
              </a:ext>
            </a:extLst>
          </p:cNvPr>
          <p:cNvSpPr>
            <a:spLocks noGrp="1"/>
          </p:cNvSpPr>
          <p:nvPr>
            <p:ph type="title"/>
          </p:nvPr>
        </p:nvSpPr>
        <p:spPr>
          <a:xfrm>
            <a:off x="565574" y="1752600"/>
            <a:ext cx="3334741" cy="2872066"/>
          </a:xfrm>
        </p:spPr>
        <p:txBody>
          <a:bodyPr anchor="ctr">
            <a:normAutofit/>
          </a:bodyPr>
          <a:lstStyle/>
          <a:p>
            <a:r>
              <a:rPr lang="en-US" sz="6000" dirty="0">
                <a:solidFill>
                  <a:srgbClr val="FFFFFF"/>
                </a:solidFill>
              </a:rPr>
              <a:t>Just Do It! </a:t>
            </a:r>
            <a:r>
              <a:rPr lang="en-US" sz="3600" dirty="0">
                <a:solidFill>
                  <a:srgbClr val="FFFFFF"/>
                </a:solidFill>
              </a:rPr>
              <a:t>Art Williams</a:t>
            </a:r>
            <a:endParaRPr lang="en-US" sz="4900" dirty="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7B1FCA84-ADC7-404E-80B0-2D424C68A2FB}"/>
              </a:ext>
            </a:extLst>
          </p:cNvPr>
          <p:cNvSpPr>
            <a:spLocks noGrp="1"/>
          </p:cNvSpPr>
          <p:nvPr>
            <p:ph idx="1"/>
          </p:nvPr>
        </p:nvSpPr>
        <p:spPr>
          <a:xfrm>
            <a:off x="4899019" y="493669"/>
            <a:ext cx="3679399" cy="5983331"/>
          </a:xfrm>
        </p:spPr>
        <p:txBody>
          <a:bodyPr anchor="ctr">
            <a:normAutofit/>
          </a:bodyPr>
          <a:lstStyle/>
          <a:p>
            <a:pPr marL="0" indent="0" algn="just">
              <a:buNone/>
            </a:pPr>
            <a:r>
              <a:rPr lang="en-US" sz="2400" b="0" i="0" dirty="0">
                <a:solidFill>
                  <a:schemeClr val="tx1">
                    <a:alpha val="80000"/>
                  </a:schemeClr>
                </a:solidFill>
                <a:effectLst/>
                <a:latin typeface="Microsoft Himalaya" panose="01010100010101010101" pitchFamily="2" charset="0"/>
                <a:ea typeface="Microsoft Himalaya" panose="01010100010101010101" pitchFamily="2" charset="0"/>
                <a:cs typeface="Microsoft Himalaya" panose="01010100010101010101" pitchFamily="2" charset="0"/>
              </a:rPr>
              <a:t>“Almost everybody in America almost does enough to win. They almost get there. They almost are over the hump. They almost have it going. They almost, in everything they do, almost is a way of life to almost everybody in America. But the winners do it.</a:t>
            </a:r>
          </a:p>
          <a:p>
            <a:pPr marL="0" indent="0" algn="just">
              <a:buNone/>
            </a:pPr>
            <a:r>
              <a:rPr lang="en-US" sz="2400" b="0" i="0" dirty="0">
                <a:solidFill>
                  <a:schemeClr val="tx1">
                    <a:alpha val="80000"/>
                  </a:schemeClr>
                </a:solidFill>
                <a:effectLst/>
                <a:latin typeface="Microsoft Himalaya" panose="01010100010101010101" pitchFamily="2" charset="0"/>
                <a:ea typeface="Microsoft Himalaya" panose="01010100010101010101" pitchFamily="2" charset="0"/>
                <a:cs typeface="Microsoft Himalaya" panose="01010100010101010101" pitchFamily="2" charset="0"/>
              </a:rPr>
              <a:t>What do they do? They do whatever it takes to get the job done. They do it, and do it, and do it, and do it, and do it, until the job gets done. We need leaders in America who can do it. </a:t>
            </a:r>
          </a:p>
          <a:p>
            <a:pPr marL="0" indent="0" algn="r">
              <a:buNone/>
            </a:pPr>
            <a:r>
              <a:rPr lang="en-US" sz="2400" dirty="0">
                <a:solidFill>
                  <a:schemeClr val="tx1">
                    <a:alpha val="80000"/>
                  </a:schemeClr>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en-US" sz="2400" dirty="0">
                <a:solidFill>
                  <a:schemeClr val="tx1">
                    <a:alpha val="80000"/>
                  </a:schemeClr>
                </a:solidFill>
                <a:latin typeface="Blackadder ITC" panose="04020505051007020D02" pitchFamily="82" charset="0"/>
                <a:ea typeface="Microsoft Himalaya" panose="01010100010101010101" pitchFamily="2" charset="0"/>
                <a:cs typeface="Microsoft Himalaya" panose="01010100010101010101" pitchFamily="2" charset="0"/>
                <a:hlinkClick r:id="rId3"/>
              </a:rPr>
              <a:t>Art Williams</a:t>
            </a:r>
            <a:r>
              <a:rPr lang="en-US" sz="2400" dirty="0">
                <a:solidFill>
                  <a:schemeClr val="tx1">
                    <a:alpha val="80000"/>
                  </a:schemeClr>
                </a:solidFill>
                <a:latin typeface="Blackadder ITC" panose="04020505051007020D02" pitchFamily="82" charset="0"/>
                <a:ea typeface="Microsoft Himalaya" panose="01010100010101010101" pitchFamily="2" charset="0"/>
                <a:cs typeface="Microsoft Himalaya" panose="01010100010101010101" pitchFamily="2" charset="0"/>
              </a:rPr>
              <a:t> 1-2:37</a:t>
            </a:r>
            <a:endParaRPr lang="en-US" sz="2400" b="0" i="0" dirty="0">
              <a:solidFill>
                <a:schemeClr val="tx1">
                  <a:alpha val="80000"/>
                </a:schemeClr>
              </a:solidFill>
              <a:effectLst/>
              <a:latin typeface="Blackadder ITC" panose="04020505051007020D02" pitchFamily="82" charset="0"/>
              <a:ea typeface="Microsoft Himalaya" panose="01010100010101010101" pitchFamily="2" charset="0"/>
              <a:cs typeface="Microsoft Himalaya" panose="01010100010101010101" pitchFamily="2" charset="0"/>
            </a:endParaRPr>
          </a:p>
          <a:p>
            <a:endParaRPr lang="en-US" sz="18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74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C19932F-DF75-4E22-89E8-7FA47A47762A}"/>
              </a:ext>
            </a:extLst>
          </p:cNvPr>
          <p:cNvSpPr>
            <a:spLocks noGrp="1"/>
          </p:cNvSpPr>
          <p:nvPr>
            <p:ph type="ctrTitle"/>
          </p:nvPr>
        </p:nvSpPr>
        <p:spPr>
          <a:xfrm>
            <a:off x="439038" y="902344"/>
            <a:ext cx="3486149" cy="1840856"/>
          </a:xfrm>
        </p:spPr>
        <p:txBody>
          <a:bodyPr vert="horz" lIns="91440" tIns="45720" rIns="91440" bIns="45720" rtlCol="0" anchor="t">
            <a:normAutofit fontScale="90000"/>
          </a:bodyPr>
          <a:lstStyle/>
          <a:p>
            <a:pPr>
              <a:lnSpc>
                <a:spcPct val="90000"/>
              </a:lnSpc>
            </a:pPr>
            <a:r>
              <a:rPr lang="en-US" sz="4900" kern="1200" dirty="0">
                <a:solidFill>
                  <a:srgbClr val="FFFFFF"/>
                </a:solidFill>
                <a:latin typeface="+mj-lt"/>
                <a:ea typeface="+mj-ea"/>
                <a:cs typeface="+mj-cs"/>
              </a:rPr>
              <a:t>BE PREPARED: </a:t>
            </a:r>
            <a:r>
              <a:rPr lang="en-US" sz="3600" kern="1200" dirty="0">
                <a:solidFill>
                  <a:srgbClr val="FFFFFF"/>
                </a:solidFill>
                <a:latin typeface="+mj-lt"/>
                <a:ea typeface="+mj-ea"/>
                <a:cs typeface="+mj-cs"/>
              </a:rPr>
              <a:t>Tips For Being Ready</a:t>
            </a:r>
            <a:endParaRPr lang="en-US" sz="4700" kern="1200" dirty="0">
              <a:solidFill>
                <a:srgbClr val="FFFFFF"/>
              </a:solidFill>
              <a:latin typeface="+mj-lt"/>
              <a:ea typeface="+mj-ea"/>
              <a:cs typeface="+mj-cs"/>
            </a:endParaRPr>
          </a:p>
        </p:txBody>
      </p:sp>
      <p:sp>
        <p:nvSpPr>
          <p:cNvPr id="7" name="TextBox 6">
            <a:extLst>
              <a:ext uri="{FF2B5EF4-FFF2-40B4-BE49-F238E27FC236}">
                <a16:creationId xmlns:a16="http://schemas.microsoft.com/office/drawing/2014/main" id="{9D1176E9-63B3-484B-92EB-9DD34ADF9EEA}"/>
              </a:ext>
            </a:extLst>
          </p:cNvPr>
          <p:cNvSpPr txBox="1"/>
          <p:nvPr/>
        </p:nvSpPr>
        <p:spPr>
          <a:xfrm>
            <a:off x="4570857" y="2040365"/>
            <a:ext cx="4407164" cy="398035"/>
          </a:xfrm>
          <a:prstGeom prst="rect">
            <a:avLst/>
          </a:prstGeom>
        </p:spPr>
        <p:txBody>
          <a:bodyPr vert="horz" lIns="91440" tIns="45720" rIns="91440" bIns="45720" rtlCol="0">
            <a:normAutofit/>
          </a:bodyPr>
          <a:lstStyle/>
          <a:p>
            <a:pPr marL="457200" marR="0" lvl="0" indent="-342900">
              <a:lnSpc>
                <a:spcPct val="90000"/>
              </a:lnSpc>
              <a:spcBef>
                <a:spcPts val="0"/>
              </a:spcBef>
              <a:spcAft>
                <a:spcPts val="0"/>
              </a:spcAft>
              <a:buFont typeface="Wingdings" panose="05000000000000000000" pitchFamily="2" charset="2"/>
              <a:buChar char="§"/>
            </a:pPr>
            <a:r>
              <a:rPr lang="en-US" sz="1900" dirty="0">
                <a:effectLst/>
              </a:rPr>
              <a:t>Confirming Appointment:</a:t>
            </a:r>
          </a:p>
        </p:txBody>
      </p:sp>
      <p:sp>
        <p:nvSpPr>
          <p:cNvPr id="10" name="TextBox 9">
            <a:extLst>
              <a:ext uri="{FF2B5EF4-FFF2-40B4-BE49-F238E27FC236}">
                <a16:creationId xmlns:a16="http://schemas.microsoft.com/office/drawing/2014/main" id="{10FF3A1A-D311-491E-98DC-64B957DB6176}"/>
              </a:ext>
            </a:extLst>
          </p:cNvPr>
          <p:cNvSpPr txBox="1"/>
          <p:nvPr/>
        </p:nvSpPr>
        <p:spPr>
          <a:xfrm>
            <a:off x="4550601" y="1073898"/>
            <a:ext cx="4490355" cy="831102"/>
          </a:xfrm>
          <a:prstGeom prst="rect">
            <a:avLst/>
          </a:prstGeom>
        </p:spPr>
        <p:txBody>
          <a:bodyPr vert="horz" lIns="91440" tIns="45720" rIns="91440" bIns="45720" rtlCol="0">
            <a:noAutofit/>
          </a:bodyPr>
          <a:lstStyle/>
          <a:p>
            <a:pPr marL="457200" marR="0" lvl="0" indent="-342900">
              <a:lnSpc>
                <a:spcPct val="90000"/>
              </a:lnSpc>
              <a:spcBef>
                <a:spcPts val="0"/>
              </a:spcBef>
              <a:spcAft>
                <a:spcPts val="0"/>
              </a:spcAft>
              <a:buFont typeface="Wingdings" panose="05000000000000000000" pitchFamily="2" charset="2"/>
              <a:buChar char="§"/>
            </a:pPr>
            <a:r>
              <a:rPr lang="en-US" sz="1900" dirty="0">
                <a:effectLst/>
              </a:rPr>
              <a:t>You may need to follow up if you have not received a confirmation of appointment.</a:t>
            </a:r>
          </a:p>
        </p:txBody>
      </p:sp>
      <p:pic>
        <p:nvPicPr>
          <p:cNvPr id="9" name="Picture 8" descr="A close-up of a telephone&#10;&#10;Description automatically generated with medium confidence">
            <a:extLst>
              <a:ext uri="{FF2B5EF4-FFF2-40B4-BE49-F238E27FC236}">
                <a16:creationId xmlns:a16="http://schemas.microsoft.com/office/drawing/2014/main" id="{3224828B-FEA5-4BC2-A1D4-8A2A0CE0809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95400" y="4385043"/>
            <a:ext cx="2514600" cy="1676400"/>
          </a:xfrm>
          <a:prstGeom prst="rect">
            <a:avLst/>
          </a:prstGeom>
        </p:spPr>
      </p:pic>
      <p:sp>
        <p:nvSpPr>
          <p:cNvPr id="13" name="TextBox 12">
            <a:extLst>
              <a:ext uri="{FF2B5EF4-FFF2-40B4-BE49-F238E27FC236}">
                <a16:creationId xmlns:a16="http://schemas.microsoft.com/office/drawing/2014/main" id="{584E28A2-B70D-474D-929C-85B237A5AB25}"/>
              </a:ext>
            </a:extLst>
          </p:cNvPr>
          <p:cNvSpPr txBox="1"/>
          <p:nvPr/>
        </p:nvSpPr>
        <p:spPr>
          <a:xfrm>
            <a:off x="4281510" y="4896335"/>
            <a:ext cx="4494220" cy="672332"/>
          </a:xfrm>
          <a:prstGeom prst="rect">
            <a:avLst/>
          </a:prstGeom>
        </p:spPr>
        <p:txBody>
          <a:bodyPr vert="horz" lIns="91440" tIns="45720" rIns="91440" bIns="45720" rtlCol="0">
            <a:normAutofit/>
          </a:bodyPr>
          <a:lstStyle/>
          <a:p>
            <a:pPr marL="857250" marR="0" lvl="1" indent="-342900">
              <a:lnSpc>
                <a:spcPct val="90000"/>
              </a:lnSpc>
              <a:spcBef>
                <a:spcPts val="0"/>
              </a:spcBef>
              <a:spcAft>
                <a:spcPts val="0"/>
              </a:spcAft>
              <a:buFont typeface="Wingdings" panose="05000000000000000000" pitchFamily="2" charset="2"/>
              <a:buChar char="ü"/>
            </a:pPr>
            <a:r>
              <a:rPr lang="en-US" sz="1900" dirty="0">
                <a:effectLst/>
              </a:rPr>
              <a:t>Explain what they should expect from this survey.</a:t>
            </a:r>
          </a:p>
        </p:txBody>
      </p:sp>
      <p:sp>
        <p:nvSpPr>
          <p:cNvPr id="15" name="TextBox 14">
            <a:extLst>
              <a:ext uri="{FF2B5EF4-FFF2-40B4-BE49-F238E27FC236}">
                <a16:creationId xmlns:a16="http://schemas.microsoft.com/office/drawing/2014/main" id="{18DAA6F6-AE81-45B4-A895-B2A4D9C9627E}"/>
              </a:ext>
            </a:extLst>
          </p:cNvPr>
          <p:cNvSpPr txBox="1"/>
          <p:nvPr/>
        </p:nvSpPr>
        <p:spPr>
          <a:xfrm>
            <a:off x="4355836" y="2438400"/>
            <a:ext cx="4559564" cy="1187463"/>
          </a:xfrm>
          <a:prstGeom prst="rect">
            <a:avLst/>
          </a:prstGeom>
        </p:spPr>
        <p:txBody>
          <a:bodyPr vert="horz" lIns="91440" tIns="45720" rIns="91440" bIns="45720" rtlCol="0">
            <a:normAutofit/>
          </a:bodyPr>
          <a:lstStyle/>
          <a:p>
            <a:pPr marL="857250" marR="0" lvl="1" indent="-342900">
              <a:lnSpc>
                <a:spcPct val="90000"/>
              </a:lnSpc>
              <a:spcBef>
                <a:spcPts val="0"/>
              </a:spcBef>
              <a:spcAft>
                <a:spcPts val="0"/>
              </a:spcAft>
              <a:buFont typeface="Wingdings" panose="05000000000000000000" pitchFamily="2" charset="2"/>
              <a:buChar char="ü"/>
            </a:pPr>
            <a:r>
              <a:rPr lang="en-US" sz="1900" dirty="0">
                <a:effectLst/>
              </a:rPr>
              <a:t>It’s a great idea to get the full name and phone number of person you are meeting and set up your meeting location. </a:t>
            </a:r>
          </a:p>
        </p:txBody>
      </p:sp>
      <p:sp>
        <p:nvSpPr>
          <p:cNvPr id="16" name="TextBox 15">
            <a:extLst>
              <a:ext uri="{FF2B5EF4-FFF2-40B4-BE49-F238E27FC236}">
                <a16:creationId xmlns:a16="http://schemas.microsoft.com/office/drawing/2014/main" id="{13B2D703-3DFD-4F57-8B0A-774F32803EB0}"/>
              </a:ext>
            </a:extLst>
          </p:cNvPr>
          <p:cNvSpPr txBox="1"/>
          <p:nvPr/>
        </p:nvSpPr>
        <p:spPr>
          <a:xfrm>
            <a:off x="4355835" y="3657600"/>
            <a:ext cx="4419895" cy="1143825"/>
          </a:xfrm>
          <a:prstGeom prst="rect">
            <a:avLst/>
          </a:prstGeom>
        </p:spPr>
        <p:txBody>
          <a:bodyPr vert="horz" lIns="91440" tIns="45720" rIns="91440" bIns="45720" rtlCol="0">
            <a:normAutofit/>
          </a:bodyPr>
          <a:lstStyle/>
          <a:p>
            <a:pPr marL="857250" marR="0" lvl="1" indent="-342900">
              <a:lnSpc>
                <a:spcPct val="90000"/>
              </a:lnSpc>
              <a:spcBef>
                <a:spcPts val="0"/>
              </a:spcBef>
              <a:spcAft>
                <a:spcPts val="0"/>
              </a:spcAft>
              <a:buFont typeface="Wingdings" panose="05000000000000000000" pitchFamily="2" charset="2"/>
              <a:buChar char="ü"/>
            </a:pPr>
            <a:r>
              <a:rPr lang="en-US" sz="1900" dirty="0">
                <a:effectLst/>
              </a:rPr>
              <a:t>Make sure you request a person who is familiar with the facility, plumbing system, and equipment processes.</a:t>
            </a:r>
          </a:p>
        </p:txBody>
      </p:sp>
      <p:sp>
        <p:nvSpPr>
          <p:cNvPr id="17" name="TextBox 16">
            <a:extLst>
              <a:ext uri="{FF2B5EF4-FFF2-40B4-BE49-F238E27FC236}">
                <a16:creationId xmlns:a16="http://schemas.microsoft.com/office/drawing/2014/main" id="{81D6B5E1-8FB7-47A3-9FBB-61DB70380535}"/>
              </a:ext>
            </a:extLst>
          </p:cNvPr>
          <p:cNvSpPr txBox="1"/>
          <p:nvPr/>
        </p:nvSpPr>
        <p:spPr>
          <a:xfrm>
            <a:off x="4368567" y="5652268"/>
            <a:ext cx="4407164" cy="672332"/>
          </a:xfrm>
          <a:prstGeom prst="rect">
            <a:avLst/>
          </a:prstGeom>
        </p:spPr>
        <p:txBody>
          <a:bodyPr vert="horz" lIns="91440" tIns="45720" rIns="91440" bIns="45720" rtlCol="0">
            <a:normAutofit/>
          </a:bodyPr>
          <a:lstStyle/>
          <a:p>
            <a:pPr marL="857250" marR="0" lvl="1" indent="-342900">
              <a:lnSpc>
                <a:spcPct val="90000"/>
              </a:lnSpc>
              <a:spcBef>
                <a:spcPts val="0"/>
              </a:spcBef>
              <a:spcAft>
                <a:spcPts val="800"/>
              </a:spcAft>
              <a:buFont typeface="Wingdings" panose="05000000000000000000" pitchFamily="2" charset="2"/>
              <a:buChar char="ü"/>
            </a:pPr>
            <a:r>
              <a:rPr lang="en-US" sz="1900" dirty="0">
                <a:effectLst/>
              </a:rPr>
              <a:t>Take a copy of the appointment letter with you</a:t>
            </a:r>
            <a:endParaRPr lang="en-US" sz="1900" dirty="0"/>
          </a:p>
        </p:txBody>
      </p:sp>
    </p:spTree>
    <p:extLst>
      <p:ext uri="{BB962C8B-B14F-4D97-AF65-F5344CB8AC3E}">
        <p14:creationId xmlns:p14="http://schemas.microsoft.com/office/powerpoint/2010/main" val="425457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6DDFF4-B936-4CB1-779D-18EF38E474D4}"/>
              </a:ext>
            </a:extLst>
          </p:cNvPr>
          <p:cNvPicPr>
            <a:picLocks noChangeAspect="1"/>
          </p:cNvPicPr>
          <p:nvPr/>
        </p:nvPicPr>
        <p:blipFill rotWithShape="1">
          <a:blip r:embed="rId3"/>
          <a:srcRect l="20456" r="49025"/>
          <a:stretch/>
        </p:blipFill>
        <p:spPr>
          <a:xfrm>
            <a:off x="20" y="10"/>
            <a:ext cx="3147352" cy="6857990"/>
          </a:xfrm>
          <a:prstGeom prst="rect">
            <a:avLst/>
          </a:prstGeom>
          <a:effectLst/>
        </p:spPr>
      </p:pic>
      <p:sp>
        <p:nvSpPr>
          <p:cNvPr id="2" name="Title 1">
            <a:extLst>
              <a:ext uri="{FF2B5EF4-FFF2-40B4-BE49-F238E27FC236}">
                <a16:creationId xmlns:a16="http://schemas.microsoft.com/office/drawing/2014/main" id="{FF713329-7A6C-4AB8-8D6B-CC11C4CF2362}"/>
              </a:ext>
            </a:extLst>
          </p:cNvPr>
          <p:cNvSpPr>
            <a:spLocks noGrp="1"/>
          </p:cNvSpPr>
          <p:nvPr>
            <p:ph type="ctrTitle"/>
          </p:nvPr>
        </p:nvSpPr>
        <p:spPr>
          <a:xfrm>
            <a:off x="381000" y="457200"/>
            <a:ext cx="2667000" cy="2362200"/>
          </a:xfrm>
        </p:spPr>
        <p:txBody>
          <a:bodyPr vert="horz" lIns="91440" tIns="45720" rIns="91440" bIns="45720" rtlCol="0" anchor="b">
            <a:normAutofit fontScale="90000"/>
          </a:bodyPr>
          <a:lstStyle/>
          <a:p>
            <a:pPr>
              <a:lnSpc>
                <a:spcPct val="90000"/>
              </a:lnSpc>
            </a:pPr>
            <a:r>
              <a:rPr lang="en-US" dirty="0">
                <a:solidFill>
                  <a:schemeClr val="bg1">
                    <a:lumMod val="95000"/>
                  </a:schemeClr>
                </a:solidFill>
              </a:rPr>
              <a:t>Preparing Your Water Use Survey Form</a:t>
            </a:r>
          </a:p>
        </p:txBody>
      </p:sp>
      <p:graphicFrame>
        <p:nvGraphicFramePr>
          <p:cNvPr id="6" name="TextBox 3">
            <a:extLst>
              <a:ext uri="{FF2B5EF4-FFF2-40B4-BE49-F238E27FC236}">
                <a16:creationId xmlns:a16="http://schemas.microsoft.com/office/drawing/2014/main" id="{E8288A84-E651-4021-143A-FA70E59F0A4D}"/>
              </a:ext>
            </a:extLst>
          </p:cNvPr>
          <p:cNvGraphicFramePr/>
          <p:nvPr>
            <p:extLst>
              <p:ext uri="{D42A27DB-BD31-4B8C-83A1-F6EECF244321}">
                <p14:modId xmlns:p14="http://schemas.microsoft.com/office/powerpoint/2010/main" val="735274429"/>
              </p:ext>
            </p:extLst>
          </p:nvPr>
        </p:nvGraphicFramePr>
        <p:xfrm>
          <a:off x="3415300" y="304800"/>
          <a:ext cx="5347700" cy="617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136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4B7DAF-CA77-45B2-B551-72D0DBAE67EF}"/>
              </a:ext>
            </a:extLst>
          </p:cNvPr>
          <p:cNvSpPr>
            <a:spLocks noGrp="1"/>
          </p:cNvSpPr>
          <p:nvPr>
            <p:ph type="ctrTitle"/>
          </p:nvPr>
        </p:nvSpPr>
        <p:spPr>
          <a:xfrm>
            <a:off x="2062363" y="47912"/>
            <a:ext cx="5136722" cy="767188"/>
          </a:xfrm>
        </p:spPr>
        <p:txBody>
          <a:bodyPr>
            <a:normAutofit/>
          </a:bodyPr>
          <a:lstStyle/>
          <a:p>
            <a:r>
              <a:rPr lang="en-US" sz="4200" b="1" u="sng" dirty="0">
                <a:solidFill>
                  <a:srgbClr val="FFFFFF"/>
                </a:solidFill>
              </a:rPr>
              <a:t>Tools and Resources</a:t>
            </a: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013959-1EB0-4775-9167-7CC87614DA83}"/>
              </a:ext>
            </a:extLst>
          </p:cNvPr>
          <p:cNvSpPr txBox="1"/>
          <p:nvPr/>
        </p:nvSpPr>
        <p:spPr>
          <a:xfrm>
            <a:off x="459088" y="1341575"/>
            <a:ext cx="8343272" cy="607539"/>
          </a:xfrm>
          <a:prstGeom prst="rect">
            <a:avLst/>
          </a:prstGeom>
          <a:noFill/>
        </p:spPr>
        <p:txBody>
          <a:bodyPr wrap="square" rtlCol="0">
            <a:spAutoFit/>
          </a:bodyPr>
          <a:lstStyle/>
          <a:p>
            <a:pPr marR="0" lvl="0">
              <a:lnSpc>
                <a:spcPct val="107000"/>
              </a:lnSpc>
              <a:spcBef>
                <a:spcPts val="0"/>
              </a:spcBef>
              <a:spcAft>
                <a:spcPts val="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Bring a flashlight, clipboard, forms, soap stone (for revealing SN on assemblies), small and long screwdriver for opening lids, gloves, face masks (medical facilities) and camera.</a:t>
            </a:r>
          </a:p>
        </p:txBody>
      </p:sp>
      <p:sp>
        <p:nvSpPr>
          <p:cNvPr id="28" name="TextBox 27">
            <a:extLst>
              <a:ext uri="{FF2B5EF4-FFF2-40B4-BE49-F238E27FC236}">
                <a16:creationId xmlns:a16="http://schemas.microsoft.com/office/drawing/2014/main" id="{781FC3D4-C7C4-4334-8FD8-100FD7E06486}"/>
              </a:ext>
            </a:extLst>
          </p:cNvPr>
          <p:cNvSpPr txBox="1"/>
          <p:nvPr/>
        </p:nvSpPr>
        <p:spPr>
          <a:xfrm>
            <a:off x="-228600" y="2819400"/>
            <a:ext cx="9601200" cy="871008"/>
          </a:xfrm>
          <a:prstGeom prst="rect">
            <a:avLst/>
          </a:prstGeom>
          <a:noFill/>
        </p:spPr>
        <p:txBody>
          <a:bodyPr wrap="square" rtlCol="0">
            <a:spAutoFit/>
          </a:bodyPr>
          <a:lstStyle/>
          <a:p>
            <a:pPr marR="0" lvl="2">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Photos should include assembly installation, assembly name plate (make model  &amp; SN), water using equipment including model information for equipment you are not familiar with. This will also you to research the item to see if additional protection is needed.</a:t>
            </a:r>
            <a:endParaRPr lang="en-US" sz="2800" dirty="0">
              <a:solidFill>
                <a:schemeClr val="bg1"/>
              </a:solidFill>
            </a:endParaRPr>
          </a:p>
        </p:txBody>
      </p:sp>
      <p:sp>
        <p:nvSpPr>
          <p:cNvPr id="30" name="TextBox 29">
            <a:extLst>
              <a:ext uri="{FF2B5EF4-FFF2-40B4-BE49-F238E27FC236}">
                <a16:creationId xmlns:a16="http://schemas.microsoft.com/office/drawing/2014/main" id="{F989F99B-C51B-4616-BE22-FE08807B7380}"/>
              </a:ext>
            </a:extLst>
          </p:cNvPr>
          <p:cNvSpPr txBox="1"/>
          <p:nvPr/>
        </p:nvSpPr>
        <p:spPr>
          <a:xfrm>
            <a:off x="609600" y="4225729"/>
            <a:ext cx="8214086" cy="2079352"/>
          </a:xfrm>
          <a:prstGeom prst="rect">
            <a:avLst/>
          </a:prstGeom>
          <a:noFill/>
        </p:spPr>
        <p:txBody>
          <a:bodyPr wrap="square">
            <a:spAutoFit/>
          </a:bodyPr>
          <a:lstStyle/>
          <a:p>
            <a:pPr marR="0" lvl="0">
              <a:lnSpc>
                <a:spcPct val="107000"/>
              </a:lnSpc>
              <a:spcBef>
                <a:spcPts val="0"/>
              </a:spcBef>
              <a:spcAft>
                <a:spcPts val="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should have reference materials with you.  Examples include:</a:t>
            </a:r>
          </a:p>
          <a:p>
            <a:pPr marL="1143000" marR="0" lvl="2" indent="-228600">
              <a:spcBef>
                <a:spcPts val="0"/>
              </a:spcBef>
              <a:spcAft>
                <a:spcPts val="0"/>
              </a:spcAft>
              <a:buFont typeface="+mj-lt"/>
              <a:buAutoNum type="romanL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List of Table 13 </a:t>
            </a:r>
          </a:p>
          <a:p>
            <a:pPr marL="1143000" lvl="2" indent="-228600">
              <a:buFont typeface="+mj-lt"/>
              <a:buAutoNum type="romanL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List of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Fixture isolations </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Hazards</a:t>
            </a:r>
          </a:p>
          <a:p>
            <a:pPr marL="1600200" marR="0" lvl="3" indent="-228600">
              <a:spcBef>
                <a:spcPts val="0"/>
              </a:spcBef>
              <a:spcAft>
                <a:spcPts val="0"/>
              </a:spcAft>
              <a:buFont typeface="+mj-lt"/>
              <a:buAutoNum type="arabi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PNWS – AWWA Cross-Connection Control Manual </a:t>
            </a:r>
          </a:p>
          <a:p>
            <a:pPr marL="2057400" marR="0" lvl="4" indent="-228600">
              <a:spcBef>
                <a:spcPts val="0"/>
              </a:spcBef>
              <a:spcAft>
                <a:spcPts val="0"/>
              </a:spcAft>
              <a:buFont typeface="+mj-lt"/>
              <a:buAutoNum type="alphaL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Page 168 Chapter 5</a:t>
            </a:r>
          </a:p>
          <a:p>
            <a:pPr marL="1143000" marR="0" lvl="2" indent="-228600">
              <a:spcBef>
                <a:spcPts val="0"/>
              </a:spcBef>
              <a:spcAft>
                <a:spcPts val="0"/>
              </a:spcAft>
              <a:buFont typeface="+mj-lt"/>
              <a:buAutoNum type="romanL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Janitors sink protection information - </a:t>
            </a:r>
            <a:r>
              <a:rPr lang="en-US" sz="16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Mop Sink Best Practices</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buFont typeface="+mj-lt"/>
              <a:buAutoNum type="romanL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Chemical Dispenser &amp; AVB use information</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buFont typeface="+mj-lt"/>
              <a:buAutoNum type="romanLcPeriod"/>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Installation standards (spec sheets)</a:t>
            </a:r>
            <a:endParaRPr lang="en-US" sz="2800" dirty="0">
              <a:solidFill>
                <a:schemeClr val="bg1"/>
              </a:solidFill>
            </a:endParaRPr>
          </a:p>
        </p:txBody>
      </p:sp>
      <p:pic>
        <p:nvPicPr>
          <p:cNvPr id="14" name="Graphic 13" descr="Flashlight with solid fill">
            <a:extLst>
              <a:ext uri="{FF2B5EF4-FFF2-40B4-BE49-F238E27FC236}">
                <a16:creationId xmlns:a16="http://schemas.microsoft.com/office/drawing/2014/main" id="{4DE17637-FBBC-4B61-B5C1-D615E571D6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754" y="1972828"/>
            <a:ext cx="801348" cy="783607"/>
          </a:xfrm>
          <a:prstGeom prst="rect">
            <a:avLst/>
          </a:prstGeom>
        </p:spPr>
      </p:pic>
      <p:pic>
        <p:nvPicPr>
          <p:cNvPr id="23" name="Graphic 22" descr="Clipboard with solid fill">
            <a:extLst>
              <a:ext uri="{FF2B5EF4-FFF2-40B4-BE49-F238E27FC236}">
                <a16:creationId xmlns:a16="http://schemas.microsoft.com/office/drawing/2014/main" id="{6A4EC8B0-4424-48A4-9F57-B38C0DB0A3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1546" y="1976683"/>
            <a:ext cx="785155" cy="767773"/>
          </a:xfrm>
          <a:prstGeom prst="rect">
            <a:avLst/>
          </a:prstGeom>
        </p:spPr>
      </p:pic>
      <p:pic>
        <p:nvPicPr>
          <p:cNvPr id="25" name="Graphic 24" descr="Document with solid fill">
            <a:extLst>
              <a:ext uri="{FF2B5EF4-FFF2-40B4-BE49-F238E27FC236}">
                <a16:creationId xmlns:a16="http://schemas.microsoft.com/office/drawing/2014/main" id="{736BB39A-2D43-463B-AE18-ADE4AFF1CE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88346" y="2011006"/>
            <a:ext cx="785156" cy="767773"/>
          </a:xfrm>
          <a:prstGeom prst="rect">
            <a:avLst/>
          </a:prstGeom>
        </p:spPr>
      </p:pic>
      <p:pic>
        <p:nvPicPr>
          <p:cNvPr id="34" name="Graphic 33" descr="Screwdriver with solid fill">
            <a:extLst>
              <a:ext uri="{FF2B5EF4-FFF2-40B4-BE49-F238E27FC236}">
                <a16:creationId xmlns:a16="http://schemas.microsoft.com/office/drawing/2014/main" id="{DF4413A0-EE97-4DBE-AE21-1D27BBE7EB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07544" y="2027025"/>
            <a:ext cx="785157" cy="767775"/>
          </a:xfrm>
          <a:prstGeom prst="rect">
            <a:avLst/>
          </a:prstGeom>
        </p:spPr>
      </p:pic>
      <p:pic>
        <p:nvPicPr>
          <p:cNvPr id="47" name="Picture 46" descr="A picture containing handwear&#10;&#10;Description automatically generated">
            <a:extLst>
              <a:ext uri="{FF2B5EF4-FFF2-40B4-BE49-F238E27FC236}">
                <a16:creationId xmlns:a16="http://schemas.microsoft.com/office/drawing/2014/main" id="{75EB9B5E-B2FE-47ED-9D5E-8522E19C52C0}"/>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100108" y="2041353"/>
            <a:ext cx="897006" cy="798935"/>
          </a:xfrm>
          <a:prstGeom prst="rect">
            <a:avLst/>
          </a:prstGeom>
        </p:spPr>
      </p:pic>
      <p:pic>
        <p:nvPicPr>
          <p:cNvPr id="51" name="Picture 50">
            <a:extLst>
              <a:ext uri="{FF2B5EF4-FFF2-40B4-BE49-F238E27FC236}">
                <a16:creationId xmlns:a16="http://schemas.microsoft.com/office/drawing/2014/main" id="{28ABE383-98CF-4122-923A-1A8532F21E65}"/>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497430" y="1915021"/>
            <a:ext cx="1080437" cy="1056517"/>
          </a:xfrm>
          <a:prstGeom prst="rect">
            <a:avLst/>
          </a:prstGeom>
        </p:spPr>
      </p:pic>
      <p:pic>
        <p:nvPicPr>
          <p:cNvPr id="56" name="Graphic 55" descr="Camera with solid fill">
            <a:extLst>
              <a:ext uri="{FF2B5EF4-FFF2-40B4-BE49-F238E27FC236}">
                <a16:creationId xmlns:a16="http://schemas.microsoft.com/office/drawing/2014/main" id="{D3A979D6-7C3D-472E-9036-5BB1FB844D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03548" y="2057138"/>
            <a:ext cx="800881" cy="783150"/>
          </a:xfrm>
          <a:prstGeom prst="rect">
            <a:avLst/>
          </a:prstGeom>
        </p:spPr>
      </p:pic>
      <p:sp>
        <p:nvSpPr>
          <p:cNvPr id="57" name="Title 1">
            <a:extLst>
              <a:ext uri="{FF2B5EF4-FFF2-40B4-BE49-F238E27FC236}">
                <a16:creationId xmlns:a16="http://schemas.microsoft.com/office/drawing/2014/main" id="{DFA698C3-0CFF-4941-B3CF-C8909061F2EE}"/>
              </a:ext>
            </a:extLst>
          </p:cNvPr>
          <p:cNvSpPr txBox="1">
            <a:spLocks/>
          </p:cNvSpPr>
          <p:nvPr/>
        </p:nvSpPr>
        <p:spPr>
          <a:xfrm>
            <a:off x="76200" y="838200"/>
            <a:ext cx="1447800" cy="6075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FFFF"/>
                </a:solidFill>
              </a:rPr>
              <a:t>Tools</a:t>
            </a:r>
          </a:p>
        </p:txBody>
      </p:sp>
      <p:sp>
        <p:nvSpPr>
          <p:cNvPr id="58" name="Title 1">
            <a:extLst>
              <a:ext uri="{FF2B5EF4-FFF2-40B4-BE49-F238E27FC236}">
                <a16:creationId xmlns:a16="http://schemas.microsoft.com/office/drawing/2014/main" id="{E834AF0C-393B-4159-AFF8-C85CDDFA04E9}"/>
              </a:ext>
            </a:extLst>
          </p:cNvPr>
          <p:cNvSpPr txBox="1">
            <a:spLocks/>
          </p:cNvSpPr>
          <p:nvPr/>
        </p:nvSpPr>
        <p:spPr>
          <a:xfrm>
            <a:off x="238736" y="3733800"/>
            <a:ext cx="1894863" cy="6215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FFFF"/>
                </a:solidFill>
              </a:rPr>
              <a:t>Resources</a:t>
            </a:r>
          </a:p>
        </p:txBody>
      </p:sp>
    </p:spTree>
    <p:extLst>
      <p:ext uri="{BB962C8B-B14F-4D97-AF65-F5344CB8AC3E}">
        <p14:creationId xmlns:p14="http://schemas.microsoft.com/office/powerpoint/2010/main" val="113312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000"/>
                                        <p:tgtEl>
                                          <p:spTgt spid="57"/>
                                        </p:tgtEl>
                                      </p:cBhvr>
                                    </p:animEffect>
                                    <p:anim calcmode="lin" valueType="num">
                                      <p:cBhvr>
                                        <p:cTn id="48" dur="1000" fill="hold"/>
                                        <p:tgtEl>
                                          <p:spTgt spid="57"/>
                                        </p:tgtEl>
                                        <p:attrNameLst>
                                          <p:attrName>ppt_x</p:attrName>
                                        </p:attrNameLst>
                                      </p:cBhvr>
                                      <p:tavLst>
                                        <p:tav tm="0">
                                          <p:val>
                                            <p:strVal val="#ppt_x"/>
                                          </p:val>
                                        </p:tav>
                                        <p:tav tm="100000">
                                          <p:val>
                                            <p:strVal val="#ppt_x"/>
                                          </p:val>
                                        </p:tav>
                                      </p:tavLst>
                                    </p:anim>
                                    <p:anim calcmode="lin" valueType="num">
                                      <p:cBhvr>
                                        <p:cTn id="4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1000" fill="hold"/>
                                        <p:tgtEl>
                                          <p:spTgt spid="28"/>
                                        </p:tgtEl>
                                        <p:attrNameLst>
                                          <p:attrName>ppt_w</p:attrName>
                                        </p:attrNameLst>
                                      </p:cBhvr>
                                      <p:tavLst>
                                        <p:tav tm="0">
                                          <p:val>
                                            <p:fltVal val="0"/>
                                          </p:val>
                                        </p:tav>
                                        <p:tav tm="100000">
                                          <p:val>
                                            <p:strVal val="#ppt_w"/>
                                          </p:val>
                                        </p:tav>
                                      </p:tavLst>
                                    </p:anim>
                                    <p:anim calcmode="lin" valueType="num">
                                      <p:cBhvr>
                                        <p:cTn id="55" dur="1000" fill="hold"/>
                                        <p:tgtEl>
                                          <p:spTgt spid="28"/>
                                        </p:tgtEl>
                                        <p:attrNameLst>
                                          <p:attrName>ppt_h</p:attrName>
                                        </p:attrNameLst>
                                      </p:cBhvr>
                                      <p:tavLst>
                                        <p:tav tm="0">
                                          <p:val>
                                            <p:fltVal val="0"/>
                                          </p:val>
                                        </p:tav>
                                        <p:tav tm="100000">
                                          <p:val>
                                            <p:strVal val="#ppt_h"/>
                                          </p:val>
                                        </p:tav>
                                      </p:tavLst>
                                    </p:anim>
                                    <p:anim calcmode="lin" valueType="num">
                                      <p:cBhvr>
                                        <p:cTn id="56" dur="1000" fill="hold"/>
                                        <p:tgtEl>
                                          <p:spTgt spid="28"/>
                                        </p:tgtEl>
                                        <p:attrNameLst>
                                          <p:attrName>style.rotation</p:attrName>
                                        </p:attrNameLst>
                                      </p:cBhvr>
                                      <p:tavLst>
                                        <p:tav tm="0">
                                          <p:val>
                                            <p:fltVal val="90"/>
                                          </p:val>
                                        </p:tav>
                                        <p:tav tm="100000">
                                          <p:val>
                                            <p:fltVal val="0"/>
                                          </p:val>
                                        </p:tav>
                                      </p:tavLst>
                                    </p:anim>
                                    <p:animEffect transition="in" filter="fade">
                                      <p:cBhvr>
                                        <p:cTn id="57" dur="1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1000"/>
                                        <p:tgtEl>
                                          <p:spTgt spid="58"/>
                                        </p:tgtEl>
                                      </p:cBhvr>
                                    </p:animEffect>
                                    <p:anim calcmode="lin" valueType="num">
                                      <p:cBhvr>
                                        <p:cTn id="63" dur="1000" fill="hold"/>
                                        <p:tgtEl>
                                          <p:spTgt spid="58"/>
                                        </p:tgtEl>
                                        <p:attrNameLst>
                                          <p:attrName>ppt_x</p:attrName>
                                        </p:attrNameLst>
                                      </p:cBhvr>
                                      <p:tavLst>
                                        <p:tav tm="0">
                                          <p:val>
                                            <p:strVal val="#ppt_x"/>
                                          </p:val>
                                        </p:tav>
                                        <p:tav tm="100000">
                                          <p:val>
                                            <p:strVal val="#ppt_x"/>
                                          </p:val>
                                        </p:tav>
                                      </p:tavLst>
                                    </p:anim>
                                    <p:anim calcmode="lin" valueType="num">
                                      <p:cBhvr>
                                        <p:cTn id="64" dur="1000" fill="hold"/>
                                        <p:tgtEl>
                                          <p:spTgt spid="5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57"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5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56">
            <a:extLst>
              <a:ext uri="{FF2B5EF4-FFF2-40B4-BE49-F238E27FC236}">
                <a16:creationId xmlns:a16="http://schemas.microsoft.com/office/drawing/2014/main" id="{F778EC6E-B783-44A8-9FF7-FEF1EE6DC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22573" y="-1"/>
            <a:ext cx="5521426" cy="6857999"/>
          </a:xfrm>
          <a:custGeom>
            <a:avLst/>
            <a:gdLst>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90715 w 8733721"/>
              <a:gd name="connsiteY22" fmla="*/ 1742490 h 6857999"/>
              <a:gd name="connsiteX23" fmla="*/ 8415178 w 8733721"/>
              <a:gd name="connsiteY23" fmla="*/ 1818229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90715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386681 w 8733721"/>
              <a:gd name="connsiteY27" fmla="*/ 2066205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60930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27583 w 8733721"/>
              <a:gd name="connsiteY51" fmla="*/ 4649885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57285 w 8733721"/>
              <a:gd name="connsiteY50" fmla="*/ 4526395 h 6857999"/>
              <a:gd name="connsiteX51" fmla="*/ 8127583 w 8733721"/>
              <a:gd name="connsiteY51" fmla="*/ 4649885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236175 w 8733721"/>
              <a:gd name="connsiteY4" fmla="*/ 2 h 6857999"/>
              <a:gd name="connsiteX5" fmla="*/ 8231178 w 8733721"/>
              <a:gd name="connsiteY5" fmla="*/ 14562 h 6857999"/>
              <a:gd name="connsiteX6" fmla="*/ 8234773 w 8733721"/>
              <a:gd name="connsiteY6" fmla="*/ 59077 h 6857999"/>
              <a:gd name="connsiteX7" fmla="*/ 8227623 w 8733721"/>
              <a:gd name="connsiteY7" fmla="*/ 107668 h 6857999"/>
              <a:gd name="connsiteX8" fmla="*/ 8246150 w 8733721"/>
              <a:gd name="connsiteY8" fmla="*/ 246136 h 6857999"/>
              <a:gd name="connsiteX9" fmla="*/ 8224308 w 8733721"/>
              <a:gd name="connsiteY9" fmla="*/ 372908 h 6857999"/>
              <a:gd name="connsiteX10" fmla="*/ 8221687 w 8733721"/>
              <a:gd name="connsiteY10" fmla="*/ 450607 h 6857999"/>
              <a:gd name="connsiteX11" fmla="*/ 8232987 w 8733721"/>
              <a:gd name="connsiteY11" fmla="*/ 812800 h 6857999"/>
              <a:gd name="connsiteX12" fmla="*/ 8241364 w 8733721"/>
              <a:gd name="connsiteY12" fmla="*/ 912727 h 6857999"/>
              <a:gd name="connsiteX13" fmla="*/ 8240165 w 8733721"/>
              <a:gd name="connsiteY13" fmla="*/ 989950 h 6857999"/>
              <a:gd name="connsiteX14" fmla="*/ 8243561 w 8733721"/>
              <a:gd name="connsiteY14" fmla="*/ 1141745 h 6857999"/>
              <a:gd name="connsiteX15" fmla="*/ 8256144 w 8733721"/>
              <a:gd name="connsiteY15" fmla="*/ 1265454 h 6857999"/>
              <a:gd name="connsiteX16" fmla="*/ 8281494 w 8733721"/>
              <a:gd name="connsiteY16" fmla="*/ 1385480 h 6857999"/>
              <a:gd name="connsiteX17" fmla="*/ 8297877 w 8733721"/>
              <a:gd name="connsiteY17" fmla="*/ 1458060 h 6857999"/>
              <a:gd name="connsiteX18" fmla="*/ 8315502 w 8733721"/>
              <a:gd name="connsiteY18" fmla="*/ 1513175 h 6857999"/>
              <a:gd name="connsiteX19" fmla="*/ 8342335 w 8733721"/>
              <a:gd name="connsiteY19" fmla="*/ 1570809 h 6857999"/>
              <a:gd name="connsiteX20" fmla="*/ 8324762 w 8733721"/>
              <a:gd name="connsiteY20" fmla="*/ 1632434 h 6857999"/>
              <a:gd name="connsiteX21" fmla="*/ 8319231 w 8733721"/>
              <a:gd name="connsiteY21" fmla="*/ 1742490 h 6857999"/>
              <a:gd name="connsiteX22" fmla="*/ 8343694 w 8733721"/>
              <a:gd name="connsiteY22" fmla="*/ 1812272 h 6857999"/>
              <a:gd name="connsiteX23" fmla="*/ 8379488 w 8733721"/>
              <a:gd name="connsiteY23" fmla="*/ 1856766 h 6857999"/>
              <a:gd name="connsiteX24" fmla="*/ 8385055 w 8733721"/>
              <a:gd name="connsiteY24" fmla="*/ 1923433 h 6857999"/>
              <a:gd name="connsiteX25" fmla="*/ 8386906 w 8733721"/>
              <a:gd name="connsiteY25" fmla="*/ 1972204 h 6857999"/>
              <a:gd name="connsiteX26" fmla="*/ 8386681 w 8733721"/>
              <a:gd name="connsiteY26" fmla="*/ 2066205 h 6857999"/>
              <a:gd name="connsiteX27" fmla="*/ 8380052 w 8733721"/>
              <a:gd name="connsiteY27" fmla="*/ 2227417 h 6857999"/>
              <a:gd name="connsiteX28" fmla="*/ 8374483 w 8733721"/>
              <a:gd name="connsiteY28" fmla="*/ 2510933 h 6857999"/>
              <a:gd name="connsiteX29" fmla="*/ 8375191 w 8733721"/>
              <a:gd name="connsiteY29" fmla="*/ 2741866 h 6857999"/>
              <a:gd name="connsiteX30" fmla="*/ 8384389 w 8733721"/>
              <a:gd name="connsiteY30" fmla="*/ 2864935 h 6857999"/>
              <a:gd name="connsiteX31" fmla="*/ 8391822 w 8733721"/>
              <a:gd name="connsiteY31" fmla="*/ 2950807 h 6857999"/>
              <a:gd name="connsiteX32" fmla="*/ 8378111 w 8733721"/>
              <a:gd name="connsiteY32" fmla="*/ 2978246 h 6857999"/>
              <a:gd name="connsiteX33" fmla="*/ 8375025 w 8733721"/>
              <a:gd name="connsiteY33" fmla="*/ 2995916 h 6857999"/>
              <a:gd name="connsiteX34" fmla="*/ 8366764 w 8733721"/>
              <a:gd name="connsiteY34" fmla="*/ 2998648 h 6857999"/>
              <a:gd name="connsiteX35" fmla="*/ 8356827 w 8733721"/>
              <a:gd name="connsiteY35" fmla="*/ 3023630 h 6857999"/>
              <a:gd name="connsiteX36" fmla="*/ 8348883 w 8733721"/>
              <a:gd name="connsiteY36" fmla="*/ 3096975 h 6857999"/>
              <a:gd name="connsiteX37" fmla="*/ 8331320 w 8733721"/>
              <a:gd name="connsiteY37" fmla="*/ 3216657 h 6857999"/>
              <a:gd name="connsiteX38" fmla="*/ 8334250 w 8733721"/>
              <a:gd name="connsiteY38" fmla="*/ 3310980 h 6857999"/>
              <a:gd name="connsiteX39" fmla="*/ 8323018 w 8733721"/>
              <a:gd name="connsiteY39" fmla="*/ 3344725 h 6857999"/>
              <a:gd name="connsiteX40" fmla="*/ 8312317 w 8733721"/>
              <a:gd name="connsiteY40" fmla="*/ 3393250 h 6857999"/>
              <a:gd name="connsiteX41" fmla="*/ 8299110 w 8733721"/>
              <a:gd name="connsiteY41" fmla="*/ 3514536 h 6857999"/>
              <a:gd name="connsiteX42" fmla="*/ 8279421 w 8733721"/>
              <a:gd name="connsiteY42" fmla="*/ 3686149 h 6857999"/>
              <a:gd name="connsiteX43" fmla="*/ 8273021 w 8733721"/>
              <a:gd name="connsiteY43" fmla="*/ 3692208 h 6857999"/>
              <a:gd name="connsiteX44" fmla="*/ 8260968 w 8733721"/>
              <a:gd name="connsiteY44" fmla="*/ 3776022 h 6857999"/>
              <a:gd name="connsiteX45" fmla="*/ 8209415 w 8733721"/>
              <a:gd name="connsiteY45" fmla="*/ 4060536 h 6857999"/>
              <a:gd name="connsiteX46" fmla="*/ 8203359 w 8733721"/>
              <a:gd name="connsiteY46" fmla="*/ 4222149 h 6857999"/>
              <a:gd name="connsiteX47" fmla="*/ 8197502 w 8733721"/>
              <a:gd name="connsiteY47" fmla="*/ 4364683 h 6857999"/>
              <a:gd name="connsiteX48" fmla="*/ 8189960 w 8733721"/>
              <a:gd name="connsiteY48" fmla="*/ 4462471 h 6857999"/>
              <a:gd name="connsiteX49" fmla="*/ 8157285 w 8733721"/>
              <a:gd name="connsiteY49" fmla="*/ 4526395 h 6857999"/>
              <a:gd name="connsiteX50" fmla="*/ 8127583 w 8733721"/>
              <a:gd name="connsiteY50" fmla="*/ 4649885 h 6857999"/>
              <a:gd name="connsiteX51" fmla="*/ 8086875 w 8733721"/>
              <a:gd name="connsiteY51" fmla="*/ 4799019 h 6857999"/>
              <a:gd name="connsiteX52" fmla="*/ 8071779 w 8733721"/>
              <a:gd name="connsiteY52" fmla="*/ 4849614 h 6857999"/>
              <a:gd name="connsiteX53" fmla="*/ 8046521 w 8733721"/>
              <a:gd name="connsiteY53" fmla="*/ 4919971 h 6857999"/>
              <a:gd name="connsiteX54" fmla="*/ 7999171 w 8733721"/>
              <a:gd name="connsiteY54" fmla="*/ 5010766 h 6857999"/>
              <a:gd name="connsiteX55" fmla="*/ 7974494 w 8733721"/>
              <a:gd name="connsiteY55" fmla="*/ 5088190 h 6857999"/>
              <a:gd name="connsiteX56" fmla="*/ 7960017 w 8733721"/>
              <a:gd name="connsiteY56" fmla="*/ 5143922 h 6857999"/>
              <a:gd name="connsiteX57" fmla="*/ 7940570 w 8733721"/>
              <a:gd name="connsiteY57" fmla="*/ 5284346 h 6857999"/>
              <a:gd name="connsiteX58" fmla="*/ 7923844 w 8733721"/>
              <a:gd name="connsiteY58" fmla="*/ 5390948 h 6857999"/>
              <a:gd name="connsiteX59" fmla="*/ 7905061 w 8733721"/>
              <a:gd name="connsiteY59" fmla="*/ 5470854 h 6857999"/>
              <a:gd name="connsiteX60" fmla="*/ 7900574 w 8733721"/>
              <a:gd name="connsiteY60" fmla="*/ 5529643 h 6857999"/>
              <a:gd name="connsiteX61" fmla="*/ 7889879 w 8733721"/>
              <a:gd name="connsiteY61" fmla="*/ 5597292 h 6857999"/>
              <a:gd name="connsiteX62" fmla="*/ 7881533 w 8733721"/>
              <a:gd name="connsiteY62" fmla="*/ 5608899 h 6857999"/>
              <a:gd name="connsiteX63" fmla="*/ 7866845 w 8733721"/>
              <a:gd name="connsiteY63" fmla="*/ 5684911 h 6857999"/>
              <a:gd name="connsiteX64" fmla="*/ 7866707 w 8733721"/>
              <a:gd name="connsiteY64" fmla="*/ 5755776 h 6857999"/>
              <a:gd name="connsiteX65" fmla="*/ 7858630 w 8733721"/>
              <a:gd name="connsiteY65" fmla="*/ 5889599 h 6857999"/>
              <a:gd name="connsiteX66" fmla="*/ 7862852 w 8733721"/>
              <a:gd name="connsiteY66" fmla="*/ 5989744 h 6857999"/>
              <a:gd name="connsiteX67" fmla="*/ 7834617 w 8733721"/>
              <a:gd name="connsiteY67" fmla="*/ 6084926 h 6857999"/>
              <a:gd name="connsiteX68" fmla="*/ 7830440 w 8733721"/>
              <a:gd name="connsiteY68" fmla="*/ 6346549 h 6857999"/>
              <a:gd name="connsiteX69" fmla="*/ 7828988 w 8733721"/>
              <a:gd name="connsiteY69" fmla="*/ 6527527 h 6857999"/>
              <a:gd name="connsiteX70" fmla="*/ 7833220 w 8733721"/>
              <a:gd name="connsiteY70" fmla="*/ 6627129 h 6857999"/>
              <a:gd name="connsiteX71" fmla="*/ 7833451 w 8733721"/>
              <a:gd name="connsiteY71" fmla="*/ 6694819 h 6857999"/>
              <a:gd name="connsiteX72" fmla="*/ 7859394 w 8733721"/>
              <a:gd name="connsiteY72" fmla="*/ 6765445 h 6857999"/>
              <a:gd name="connsiteX73" fmla="*/ 7866873 w 8733721"/>
              <a:gd name="connsiteY73" fmla="*/ 6844697 h 6857999"/>
              <a:gd name="connsiteX74" fmla="*/ 7868076 w 8733721"/>
              <a:gd name="connsiteY74" fmla="*/ 6857999 h 6857999"/>
              <a:gd name="connsiteX75" fmla="*/ 2920621 w 8733721"/>
              <a:gd name="connsiteY75" fmla="*/ 6857999 h 6857999"/>
              <a:gd name="connsiteX76" fmla="*/ 961321 w 8733721"/>
              <a:gd name="connsiteY76" fmla="*/ 6857999 h 6857999"/>
              <a:gd name="connsiteX77" fmla="*/ 0 w 8733721"/>
              <a:gd name="connsiteY77" fmla="*/ 6857999 h 6857999"/>
              <a:gd name="connsiteX78" fmla="*/ 0 w 8733721"/>
              <a:gd name="connsiteY78" fmla="*/ 0 h 6857999"/>
              <a:gd name="connsiteX0" fmla="*/ 0 w 8394178"/>
              <a:gd name="connsiteY0" fmla="*/ 0 h 6857999"/>
              <a:gd name="connsiteX1" fmla="*/ 961321 w 8394178"/>
              <a:gd name="connsiteY1" fmla="*/ 0 h 6857999"/>
              <a:gd name="connsiteX2" fmla="*/ 2920621 w 8394178"/>
              <a:gd name="connsiteY2" fmla="*/ 0 h 6857999"/>
              <a:gd name="connsiteX3" fmla="*/ 8236175 w 8394178"/>
              <a:gd name="connsiteY3" fmla="*/ 2 h 6857999"/>
              <a:gd name="connsiteX4" fmla="*/ 8231178 w 8394178"/>
              <a:gd name="connsiteY4" fmla="*/ 14562 h 6857999"/>
              <a:gd name="connsiteX5" fmla="*/ 8234773 w 8394178"/>
              <a:gd name="connsiteY5" fmla="*/ 59077 h 6857999"/>
              <a:gd name="connsiteX6" fmla="*/ 8227623 w 8394178"/>
              <a:gd name="connsiteY6" fmla="*/ 107668 h 6857999"/>
              <a:gd name="connsiteX7" fmla="*/ 8246150 w 8394178"/>
              <a:gd name="connsiteY7" fmla="*/ 246136 h 6857999"/>
              <a:gd name="connsiteX8" fmla="*/ 8224308 w 8394178"/>
              <a:gd name="connsiteY8" fmla="*/ 372908 h 6857999"/>
              <a:gd name="connsiteX9" fmla="*/ 8221687 w 8394178"/>
              <a:gd name="connsiteY9" fmla="*/ 450607 h 6857999"/>
              <a:gd name="connsiteX10" fmla="*/ 8232987 w 8394178"/>
              <a:gd name="connsiteY10" fmla="*/ 812800 h 6857999"/>
              <a:gd name="connsiteX11" fmla="*/ 8241364 w 8394178"/>
              <a:gd name="connsiteY11" fmla="*/ 912727 h 6857999"/>
              <a:gd name="connsiteX12" fmla="*/ 8240165 w 8394178"/>
              <a:gd name="connsiteY12" fmla="*/ 989950 h 6857999"/>
              <a:gd name="connsiteX13" fmla="*/ 8243561 w 8394178"/>
              <a:gd name="connsiteY13" fmla="*/ 1141745 h 6857999"/>
              <a:gd name="connsiteX14" fmla="*/ 8256144 w 8394178"/>
              <a:gd name="connsiteY14" fmla="*/ 1265454 h 6857999"/>
              <a:gd name="connsiteX15" fmla="*/ 8281494 w 8394178"/>
              <a:gd name="connsiteY15" fmla="*/ 1385480 h 6857999"/>
              <a:gd name="connsiteX16" fmla="*/ 8297877 w 8394178"/>
              <a:gd name="connsiteY16" fmla="*/ 1458060 h 6857999"/>
              <a:gd name="connsiteX17" fmla="*/ 8315502 w 8394178"/>
              <a:gd name="connsiteY17" fmla="*/ 1513175 h 6857999"/>
              <a:gd name="connsiteX18" fmla="*/ 8342335 w 8394178"/>
              <a:gd name="connsiteY18" fmla="*/ 1570809 h 6857999"/>
              <a:gd name="connsiteX19" fmla="*/ 8324762 w 8394178"/>
              <a:gd name="connsiteY19" fmla="*/ 1632434 h 6857999"/>
              <a:gd name="connsiteX20" fmla="*/ 8319231 w 8394178"/>
              <a:gd name="connsiteY20" fmla="*/ 1742490 h 6857999"/>
              <a:gd name="connsiteX21" fmla="*/ 8343694 w 8394178"/>
              <a:gd name="connsiteY21" fmla="*/ 1812272 h 6857999"/>
              <a:gd name="connsiteX22" fmla="*/ 8379488 w 8394178"/>
              <a:gd name="connsiteY22" fmla="*/ 1856766 h 6857999"/>
              <a:gd name="connsiteX23" fmla="*/ 8385055 w 8394178"/>
              <a:gd name="connsiteY23" fmla="*/ 1923433 h 6857999"/>
              <a:gd name="connsiteX24" fmla="*/ 8386906 w 8394178"/>
              <a:gd name="connsiteY24" fmla="*/ 1972204 h 6857999"/>
              <a:gd name="connsiteX25" fmla="*/ 8386681 w 8394178"/>
              <a:gd name="connsiteY25" fmla="*/ 2066205 h 6857999"/>
              <a:gd name="connsiteX26" fmla="*/ 8380052 w 8394178"/>
              <a:gd name="connsiteY26" fmla="*/ 2227417 h 6857999"/>
              <a:gd name="connsiteX27" fmla="*/ 8374483 w 8394178"/>
              <a:gd name="connsiteY27" fmla="*/ 2510933 h 6857999"/>
              <a:gd name="connsiteX28" fmla="*/ 8375191 w 8394178"/>
              <a:gd name="connsiteY28" fmla="*/ 2741866 h 6857999"/>
              <a:gd name="connsiteX29" fmla="*/ 8384389 w 8394178"/>
              <a:gd name="connsiteY29" fmla="*/ 2864935 h 6857999"/>
              <a:gd name="connsiteX30" fmla="*/ 8391822 w 8394178"/>
              <a:gd name="connsiteY30" fmla="*/ 2950807 h 6857999"/>
              <a:gd name="connsiteX31" fmla="*/ 8378111 w 8394178"/>
              <a:gd name="connsiteY31" fmla="*/ 2978246 h 6857999"/>
              <a:gd name="connsiteX32" fmla="*/ 8375025 w 8394178"/>
              <a:gd name="connsiteY32" fmla="*/ 2995916 h 6857999"/>
              <a:gd name="connsiteX33" fmla="*/ 8366764 w 8394178"/>
              <a:gd name="connsiteY33" fmla="*/ 2998648 h 6857999"/>
              <a:gd name="connsiteX34" fmla="*/ 8356827 w 8394178"/>
              <a:gd name="connsiteY34" fmla="*/ 3023630 h 6857999"/>
              <a:gd name="connsiteX35" fmla="*/ 8348883 w 8394178"/>
              <a:gd name="connsiteY35" fmla="*/ 3096975 h 6857999"/>
              <a:gd name="connsiteX36" fmla="*/ 8331320 w 8394178"/>
              <a:gd name="connsiteY36" fmla="*/ 3216657 h 6857999"/>
              <a:gd name="connsiteX37" fmla="*/ 8334250 w 8394178"/>
              <a:gd name="connsiteY37" fmla="*/ 3310980 h 6857999"/>
              <a:gd name="connsiteX38" fmla="*/ 8323018 w 8394178"/>
              <a:gd name="connsiteY38" fmla="*/ 3344725 h 6857999"/>
              <a:gd name="connsiteX39" fmla="*/ 8312317 w 8394178"/>
              <a:gd name="connsiteY39" fmla="*/ 3393250 h 6857999"/>
              <a:gd name="connsiteX40" fmla="*/ 8299110 w 8394178"/>
              <a:gd name="connsiteY40" fmla="*/ 3514536 h 6857999"/>
              <a:gd name="connsiteX41" fmla="*/ 8279421 w 8394178"/>
              <a:gd name="connsiteY41" fmla="*/ 3686149 h 6857999"/>
              <a:gd name="connsiteX42" fmla="*/ 8273021 w 8394178"/>
              <a:gd name="connsiteY42" fmla="*/ 3692208 h 6857999"/>
              <a:gd name="connsiteX43" fmla="*/ 8260968 w 8394178"/>
              <a:gd name="connsiteY43" fmla="*/ 3776022 h 6857999"/>
              <a:gd name="connsiteX44" fmla="*/ 8209415 w 8394178"/>
              <a:gd name="connsiteY44" fmla="*/ 4060536 h 6857999"/>
              <a:gd name="connsiteX45" fmla="*/ 8203359 w 8394178"/>
              <a:gd name="connsiteY45" fmla="*/ 4222149 h 6857999"/>
              <a:gd name="connsiteX46" fmla="*/ 8197502 w 8394178"/>
              <a:gd name="connsiteY46" fmla="*/ 4364683 h 6857999"/>
              <a:gd name="connsiteX47" fmla="*/ 8189960 w 8394178"/>
              <a:gd name="connsiteY47" fmla="*/ 4462471 h 6857999"/>
              <a:gd name="connsiteX48" fmla="*/ 8157285 w 8394178"/>
              <a:gd name="connsiteY48" fmla="*/ 4526395 h 6857999"/>
              <a:gd name="connsiteX49" fmla="*/ 8127583 w 8394178"/>
              <a:gd name="connsiteY49" fmla="*/ 4649885 h 6857999"/>
              <a:gd name="connsiteX50" fmla="*/ 8086875 w 8394178"/>
              <a:gd name="connsiteY50" fmla="*/ 4799019 h 6857999"/>
              <a:gd name="connsiteX51" fmla="*/ 8071779 w 8394178"/>
              <a:gd name="connsiteY51" fmla="*/ 4849614 h 6857999"/>
              <a:gd name="connsiteX52" fmla="*/ 8046521 w 8394178"/>
              <a:gd name="connsiteY52" fmla="*/ 4919971 h 6857999"/>
              <a:gd name="connsiteX53" fmla="*/ 7999171 w 8394178"/>
              <a:gd name="connsiteY53" fmla="*/ 5010766 h 6857999"/>
              <a:gd name="connsiteX54" fmla="*/ 7974494 w 8394178"/>
              <a:gd name="connsiteY54" fmla="*/ 5088190 h 6857999"/>
              <a:gd name="connsiteX55" fmla="*/ 7960017 w 8394178"/>
              <a:gd name="connsiteY55" fmla="*/ 5143922 h 6857999"/>
              <a:gd name="connsiteX56" fmla="*/ 7940570 w 8394178"/>
              <a:gd name="connsiteY56" fmla="*/ 5284346 h 6857999"/>
              <a:gd name="connsiteX57" fmla="*/ 7923844 w 8394178"/>
              <a:gd name="connsiteY57" fmla="*/ 5390948 h 6857999"/>
              <a:gd name="connsiteX58" fmla="*/ 7905061 w 8394178"/>
              <a:gd name="connsiteY58" fmla="*/ 5470854 h 6857999"/>
              <a:gd name="connsiteX59" fmla="*/ 7900574 w 8394178"/>
              <a:gd name="connsiteY59" fmla="*/ 5529643 h 6857999"/>
              <a:gd name="connsiteX60" fmla="*/ 7889879 w 8394178"/>
              <a:gd name="connsiteY60" fmla="*/ 5597292 h 6857999"/>
              <a:gd name="connsiteX61" fmla="*/ 7881533 w 8394178"/>
              <a:gd name="connsiteY61" fmla="*/ 5608899 h 6857999"/>
              <a:gd name="connsiteX62" fmla="*/ 7866845 w 8394178"/>
              <a:gd name="connsiteY62" fmla="*/ 5684911 h 6857999"/>
              <a:gd name="connsiteX63" fmla="*/ 7866707 w 8394178"/>
              <a:gd name="connsiteY63" fmla="*/ 5755776 h 6857999"/>
              <a:gd name="connsiteX64" fmla="*/ 7858630 w 8394178"/>
              <a:gd name="connsiteY64" fmla="*/ 5889599 h 6857999"/>
              <a:gd name="connsiteX65" fmla="*/ 7862852 w 8394178"/>
              <a:gd name="connsiteY65" fmla="*/ 5989744 h 6857999"/>
              <a:gd name="connsiteX66" fmla="*/ 7834617 w 8394178"/>
              <a:gd name="connsiteY66" fmla="*/ 6084926 h 6857999"/>
              <a:gd name="connsiteX67" fmla="*/ 7830440 w 8394178"/>
              <a:gd name="connsiteY67" fmla="*/ 6346549 h 6857999"/>
              <a:gd name="connsiteX68" fmla="*/ 7828988 w 8394178"/>
              <a:gd name="connsiteY68" fmla="*/ 6527527 h 6857999"/>
              <a:gd name="connsiteX69" fmla="*/ 7833220 w 8394178"/>
              <a:gd name="connsiteY69" fmla="*/ 6627129 h 6857999"/>
              <a:gd name="connsiteX70" fmla="*/ 7833451 w 8394178"/>
              <a:gd name="connsiteY70" fmla="*/ 6694819 h 6857999"/>
              <a:gd name="connsiteX71" fmla="*/ 7859394 w 8394178"/>
              <a:gd name="connsiteY71" fmla="*/ 6765445 h 6857999"/>
              <a:gd name="connsiteX72" fmla="*/ 7866873 w 8394178"/>
              <a:gd name="connsiteY72" fmla="*/ 6844697 h 6857999"/>
              <a:gd name="connsiteX73" fmla="*/ 7868076 w 8394178"/>
              <a:gd name="connsiteY73" fmla="*/ 6857999 h 6857999"/>
              <a:gd name="connsiteX74" fmla="*/ 2920621 w 8394178"/>
              <a:gd name="connsiteY74" fmla="*/ 6857999 h 6857999"/>
              <a:gd name="connsiteX75" fmla="*/ 961321 w 8394178"/>
              <a:gd name="connsiteY75" fmla="*/ 6857999 h 6857999"/>
              <a:gd name="connsiteX76" fmla="*/ 0 w 8394178"/>
              <a:gd name="connsiteY76" fmla="*/ 6857999 h 6857999"/>
              <a:gd name="connsiteX77" fmla="*/ 0 w 8394178"/>
              <a:gd name="connsiteY77" fmla="*/ 0 h 6857999"/>
              <a:gd name="connsiteX0" fmla="*/ 0 w 8394178"/>
              <a:gd name="connsiteY0" fmla="*/ 0 h 6857999"/>
              <a:gd name="connsiteX1" fmla="*/ 961321 w 8394178"/>
              <a:gd name="connsiteY1" fmla="*/ 0 h 6857999"/>
              <a:gd name="connsiteX2" fmla="*/ 8236175 w 8394178"/>
              <a:gd name="connsiteY2" fmla="*/ 2 h 6857999"/>
              <a:gd name="connsiteX3" fmla="*/ 8231178 w 8394178"/>
              <a:gd name="connsiteY3" fmla="*/ 14562 h 6857999"/>
              <a:gd name="connsiteX4" fmla="*/ 8234773 w 8394178"/>
              <a:gd name="connsiteY4" fmla="*/ 59077 h 6857999"/>
              <a:gd name="connsiteX5" fmla="*/ 8227623 w 8394178"/>
              <a:gd name="connsiteY5" fmla="*/ 107668 h 6857999"/>
              <a:gd name="connsiteX6" fmla="*/ 8246150 w 8394178"/>
              <a:gd name="connsiteY6" fmla="*/ 246136 h 6857999"/>
              <a:gd name="connsiteX7" fmla="*/ 8224308 w 8394178"/>
              <a:gd name="connsiteY7" fmla="*/ 372908 h 6857999"/>
              <a:gd name="connsiteX8" fmla="*/ 8221687 w 8394178"/>
              <a:gd name="connsiteY8" fmla="*/ 450607 h 6857999"/>
              <a:gd name="connsiteX9" fmla="*/ 8232987 w 8394178"/>
              <a:gd name="connsiteY9" fmla="*/ 812800 h 6857999"/>
              <a:gd name="connsiteX10" fmla="*/ 8241364 w 8394178"/>
              <a:gd name="connsiteY10" fmla="*/ 912727 h 6857999"/>
              <a:gd name="connsiteX11" fmla="*/ 8240165 w 8394178"/>
              <a:gd name="connsiteY11" fmla="*/ 989950 h 6857999"/>
              <a:gd name="connsiteX12" fmla="*/ 8243561 w 8394178"/>
              <a:gd name="connsiteY12" fmla="*/ 1141745 h 6857999"/>
              <a:gd name="connsiteX13" fmla="*/ 8256144 w 8394178"/>
              <a:gd name="connsiteY13" fmla="*/ 1265454 h 6857999"/>
              <a:gd name="connsiteX14" fmla="*/ 8281494 w 8394178"/>
              <a:gd name="connsiteY14" fmla="*/ 1385480 h 6857999"/>
              <a:gd name="connsiteX15" fmla="*/ 8297877 w 8394178"/>
              <a:gd name="connsiteY15" fmla="*/ 1458060 h 6857999"/>
              <a:gd name="connsiteX16" fmla="*/ 8315502 w 8394178"/>
              <a:gd name="connsiteY16" fmla="*/ 1513175 h 6857999"/>
              <a:gd name="connsiteX17" fmla="*/ 8342335 w 8394178"/>
              <a:gd name="connsiteY17" fmla="*/ 1570809 h 6857999"/>
              <a:gd name="connsiteX18" fmla="*/ 8324762 w 8394178"/>
              <a:gd name="connsiteY18" fmla="*/ 1632434 h 6857999"/>
              <a:gd name="connsiteX19" fmla="*/ 8319231 w 8394178"/>
              <a:gd name="connsiteY19" fmla="*/ 1742490 h 6857999"/>
              <a:gd name="connsiteX20" fmla="*/ 8343694 w 8394178"/>
              <a:gd name="connsiteY20" fmla="*/ 1812272 h 6857999"/>
              <a:gd name="connsiteX21" fmla="*/ 8379488 w 8394178"/>
              <a:gd name="connsiteY21" fmla="*/ 1856766 h 6857999"/>
              <a:gd name="connsiteX22" fmla="*/ 8385055 w 8394178"/>
              <a:gd name="connsiteY22" fmla="*/ 1923433 h 6857999"/>
              <a:gd name="connsiteX23" fmla="*/ 8386906 w 8394178"/>
              <a:gd name="connsiteY23" fmla="*/ 1972204 h 6857999"/>
              <a:gd name="connsiteX24" fmla="*/ 8386681 w 8394178"/>
              <a:gd name="connsiteY24" fmla="*/ 2066205 h 6857999"/>
              <a:gd name="connsiteX25" fmla="*/ 8380052 w 8394178"/>
              <a:gd name="connsiteY25" fmla="*/ 2227417 h 6857999"/>
              <a:gd name="connsiteX26" fmla="*/ 8374483 w 8394178"/>
              <a:gd name="connsiteY26" fmla="*/ 2510933 h 6857999"/>
              <a:gd name="connsiteX27" fmla="*/ 8375191 w 8394178"/>
              <a:gd name="connsiteY27" fmla="*/ 2741866 h 6857999"/>
              <a:gd name="connsiteX28" fmla="*/ 8384389 w 8394178"/>
              <a:gd name="connsiteY28" fmla="*/ 2864935 h 6857999"/>
              <a:gd name="connsiteX29" fmla="*/ 8391822 w 8394178"/>
              <a:gd name="connsiteY29" fmla="*/ 2950807 h 6857999"/>
              <a:gd name="connsiteX30" fmla="*/ 8378111 w 8394178"/>
              <a:gd name="connsiteY30" fmla="*/ 2978246 h 6857999"/>
              <a:gd name="connsiteX31" fmla="*/ 8375025 w 8394178"/>
              <a:gd name="connsiteY31" fmla="*/ 2995916 h 6857999"/>
              <a:gd name="connsiteX32" fmla="*/ 8366764 w 8394178"/>
              <a:gd name="connsiteY32" fmla="*/ 2998648 h 6857999"/>
              <a:gd name="connsiteX33" fmla="*/ 8356827 w 8394178"/>
              <a:gd name="connsiteY33" fmla="*/ 3023630 h 6857999"/>
              <a:gd name="connsiteX34" fmla="*/ 8348883 w 8394178"/>
              <a:gd name="connsiteY34" fmla="*/ 3096975 h 6857999"/>
              <a:gd name="connsiteX35" fmla="*/ 8331320 w 8394178"/>
              <a:gd name="connsiteY35" fmla="*/ 3216657 h 6857999"/>
              <a:gd name="connsiteX36" fmla="*/ 8334250 w 8394178"/>
              <a:gd name="connsiteY36" fmla="*/ 3310980 h 6857999"/>
              <a:gd name="connsiteX37" fmla="*/ 8323018 w 8394178"/>
              <a:gd name="connsiteY37" fmla="*/ 3344725 h 6857999"/>
              <a:gd name="connsiteX38" fmla="*/ 8312317 w 8394178"/>
              <a:gd name="connsiteY38" fmla="*/ 3393250 h 6857999"/>
              <a:gd name="connsiteX39" fmla="*/ 8299110 w 8394178"/>
              <a:gd name="connsiteY39" fmla="*/ 3514536 h 6857999"/>
              <a:gd name="connsiteX40" fmla="*/ 8279421 w 8394178"/>
              <a:gd name="connsiteY40" fmla="*/ 3686149 h 6857999"/>
              <a:gd name="connsiteX41" fmla="*/ 8273021 w 8394178"/>
              <a:gd name="connsiteY41" fmla="*/ 3692208 h 6857999"/>
              <a:gd name="connsiteX42" fmla="*/ 8260968 w 8394178"/>
              <a:gd name="connsiteY42" fmla="*/ 3776022 h 6857999"/>
              <a:gd name="connsiteX43" fmla="*/ 8209415 w 8394178"/>
              <a:gd name="connsiteY43" fmla="*/ 4060536 h 6857999"/>
              <a:gd name="connsiteX44" fmla="*/ 8203359 w 8394178"/>
              <a:gd name="connsiteY44" fmla="*/ 4222149 h 6857999"/>
              <a:gd name="connsiteX45" fmla="*/ 8197502 w 8394178"/>
              <a:gd name="connsiteY45" fmla="*/ 4364683 h 6857999"/>
              <a:gd name="connsiteX46" fmla="*/ 8189960 w 8394178"/>
              <a:gd name="connsiteY46" fmla="*/ 4462471 h 6857999"/>
              <a:gd name="connsiteX47" fmla="*/ 8157285 w 8394178"/>
              <a:gd name="connsiteY47" fmla="*/ 4526395 h 6857999"/>
              <a:gd name="connsiteX48" fmla="*/ 8127583 w 8394178"/>
              <a:gd name="connsiteY48" fmla="*/ 4649885 h 6857999"/>
              <a:gd name="connsiteX49" fmla="*/ 8086875 w 8394178"/>
              <a:gd name="connsiteY49" fmla="*/ 4799019 h 6857999"/>
              <a:gd name="connsiteX50" fmla="*/ 8071779 w 8394178"/>
              <a:gd name="connsiteY50" fmla="*/ 4849614 h 6857999"/>
              <a:gd name="connsiteX51" fmla="*/ 8046521 w 8394178"/>
              <a:gd name="connsiteY51" fmla="*/ 4919971 h 6857999"/>
              <a:gd name="connsiteX52" fmla="*/ 7999171 w 8394178"/>
              <a:gd name="connsiteY52" fmla="*/ 5010766 h 6857999"/>
              <a:gd name="connsiteX53" fmla="*/ 7974494 w 8394178"/>
              <a:gd name="connsiteY53" fmla="*/ 5088190 h 6857999"/>
              <a:gd name="connsiteX54" fmla="*/ 7960017 w 8394178"/>
              <a:gd name="connsiteY54" fmla="*/ 5143922 h 6857999"/>
              <a:gd name="connsiteX55" fmla="*/ 7940570 w 8394178"/>
              <a:gd name="connsiteY55" fmla="*/ 5284346 h 6857999"/>
              <a:gd name="connsiteX56" fmla="*/ 7923844 w 8394178"/>
              <a:gd name="connsiteY56" fmla="*/ 5390948 h 6857999"/>
              <a:gd name="connsiteX57" fmla="*/ 7905061 w 8394178"/>
              <a:gd name="connsiteY57" fmla="*/ 5470854 h 6857999"/>
              <a:gd name="connsiteX58" fmla="*/ 7900574 w 8394178"/>
              <a:gd name="connsiteY58" fmla="*/ 5529643 h 6857999"/>
              <a:gd name="connsiteX59" fmla="*/ 7889879 w 8394178"/>
              <a:gd name="connsiteY59" fmla="*/ 5597292 h 6857999"/>
              <a:gd name="connsiteX60" fmla="*/ 7881533 w 8394178"/>
              <a:gd name="connsiteY60" fmla="*/ 5608899 h 6857999"/>
              <a:gd name="connsiteX61" fmla="*/ 7866845 w 8394178"/>
              <a:gd name="connsiteY61" fmla="*/ 5684911 h 6857999"/>
              <a:gd name="connsiteX62" fmla="*/ 7866707 w 8394178"/>
              <a:gd name="connsiteY62" fmla="*/ 5755776 h 6857999"/>
              <a:gd name="connsiteX63" fmla="*/ 7858630 w 8394178"/>
              <a:gd name="connsiteY63" fmla="*/ 5889599 h 6857999"/>
              <a:gd name="connsiteX64" fmla="*/ 7862852 w 8394178"/>
              <a:gd name="connsiteY64" fmla="*/ 5989744 h 6857999"/>
              <a:gd name="connsiteX65" fmla="*/ 7834617 w 8394178"/>
              <a:gd name="connsiteY65" fmla="*/ 6084926 h 6857999"/>
              <a:gd name="connsiteX66" fmla="*/ 7830440 w 8394178"/>
              <a:gd name="connsiteY66" fmla="*/ 6346549 h 6857999"/>
              <a:gd name="connsiteX67" fmla="*/ 7828988 w 8394178"/>
              <a:gd name="connsiteY67" fmla="*/ 6527527 h 6857999"/>
              <a:gd name="connsiteX68" fmla="*/ 7833220 w 8394178"/>
              <a:gd name="connsiteY68" fmla="*/ 6627129 h 6857999"/>
              <a:gd name="connsiteX69" fmla="*/ 7833451 w 8394178"/>
              <a:gd name="connsiteY69" fmla="*/ 6694819 h 6857999"/>
              <a:gd name="connsiteX70" fmla="*/ 7859394 w 8394178"/>
              <a:gd name="connsiteY70" fmla="*/ 6765445 h 6857999"/>
              <a:gd name="connsiteX71" fmla="*/ 7866873 w 8394178"/>
              <a:gd name="connsiteY71" fmla="*/ 6844697 h 6857999"/>
              <a:gd name="connsiteX72" fmla="*/ 7868076 w 8394178"/>
              <a:gd name="connsiteY72" fmla="*/ 6857999 h 6857999"/>
              <a:gd name="connsiteX73" fmla="*/ 2920621 w 8394178"/>
              <a:gd name="connsiteY73" fmla="*/ 6857999 h 6857999"/>
              <a:gd name="connsiteX74" fmla="*/ 961321 w 8394178"/>
              <a:gd name="connsiteY74" fmla="*/ 6857999 h 6857999"/>
              <a:gd name="connsiteX75" fmla="*/ 0 w 8394178"/>
              <a:gd name="connsiteY75" fmla="*/ 6857999 h 6857999"/>
              <a:gd name="connsiteX76" fmla="*/ 0 w 8394178"/>
              <a:gd name="connsiteY76"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2920621 w 8394178"/>
              <a:gd name="connsiteY72" fmla="*/ 6857999 h 6857999"/>
              <a:gd name="connsiteX73" fmla="*/ 961321 w 8394178"/>
              <a:gd name="connsiteY73" fmla="*/ 6857999 h 6857999"/>
              <a:gd name="connsiteX74" fmla="*/ 0 w 8394178"/>
              <a:gd name="connsiteY74" fmla="*/ 6857999 h 6857999"/>
              <a:gd name="connsiteX75" fmla="*/ 0 w 8394178"/>
              <a:gd name="connsiteY75"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2920621 w 8394178"/>
              <a:gd name="connsiteY72" fmla="*/ 6857999 h 6857999"/>
              <a:gd name="connsiteX73" fmla="*/ 0 w 8394178"/>
              <a:gd name="connsiteY73" fmla="*/ 6857999 h 6857999"/>
              <a:gd name="connsiteX74" fmla="*/ 0 w 8394178"/>
              <a:gd name="connsiteY74"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0 w 8394178"/>
              <a:gd name="connsiteY72" fmla="*/ 6857999 h 6857999"/>
              <a:gd name="connsiteX73" fmla="*/ 0 w 8394178"/>
              <a:gd name="connsiteY73"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394178" h="6857999">
                <a:moveTo>
                  <a:pt x="0" y="0"/>
                </a:moveTo>
                <a:lnTo>
                  <a:pt x="8236175" y="2"/>
                </a:lnTo>
                <a:lnTo>
                  <a:pt x="8231178" y="14562"/>
                </a:lnTo>
                <a:lnTo>
                  <a:pt x="8234773" y="59077"/>
                </a:lnTo>
                <a:cubicBezTo>
                  <a:pt x="8235275" y="76949"/>
                  <a:pt x="8227121" y="89796"/>
                  <a:pt x="8227623" y="107668"/>
                </a:cubicBezTo>
                <a:cubicBezTo>
                  <a:pt x="8211139" y="138162"/>
                  <a:pt x="8246703" y="201929"/>
                  <a:pt x="8246150" y="246136"/>
                </a:cubicBezTo>
                <a:cubicBezTo>
                  <a:pt x="8245598" y="290343"/>
                  <a:pt x="8257389" y="364179"/>
                  <a:pt x="8224308" y="372908"/>
                </a:cubicBezTo>
                <a:cubicBezTo>
                  <a:pt x="8218864" y="431308"/>
                  <a:pt x="8228745" y="357606"/>
                  <a:pt x="8221687" y="450607"/>
                </a:cubicBezTo>
                <a:cubicBezTo>
                  <a:pt x="8253150" y="551950"/>
                  <a:pt x="8221677" y="787036"/>
                  <a:pt x="8232987" y="812800"/>
                </a:cubicBezTo>
                <a:cubicBezTo>
                  <a:pt x="8263719" y="860799"/>
                  <a:pt x="8226505" y="854953"/>
                  <a:pt x="8241364" y="912727"/>
                </a:cubicBezTo>
                <a:cubicBezTo>
                  <a:pt x="8249854" y="945986"/>
                  <a:pt x="8239798" y="951781"/>
                  <a:pt x="8240165" y="989950"/>
                </a:cubicBezTo>
                <a:cubicBezTo>
                  <a:pt x="8240531" y="1028120"/>
                  <a:pt x="8240898" y="1095828"/>
                  <a:pt x="8243561" y="1141745"/>
                </a:cubicBezTo>
                <a:cubicBezTo>
                  <a:pt x="8246223" y="1187662"/>
                  <a:pt x="8256010" y="1234783"/>
                  <a:pt x="8256144" y="1265454"/>
                </a:cubicBezTo>
                <a:cubicBezTo>
                  <a:pt x="8246450" y="1304052"/>
                  <a:pt x="8278372" y="1370755"/>
                  <a:pt x="8281494" y="1385480"/>
                </a:cubicBezTo>
                <a:cubicBezTo>
                  <a:pt x="8294281" y="1422714"/>
                  <a:pt x="8303397" y="1428103"/>
                  <a:pt x="8297877" y="1458060"/>
                </a:cubicBezTo>
                <a:cubicBezTo>
                  <a:pt x="8297983" y="1468057"/>
                  <a:pt x="8315397" y="1503177"/>
                  <a:pt x="8315502" y="1513175"/>
                </a:cubicBezTo>
                <a:lnTo>
                  <a:pt x="8342335" y="1570809"/>
                </a:lnTo>
                <a:cubicBezTo>
                  <a:pt x="8365894" y="1617136"/>
                  <a:pt x="8315600" y="1595486"/>
                  <a:pt x="8324762" y="1632434"/>
                </a:cubicBezTo>
                <a:cubicBezTo>
                  <a:pt x="8345804" y="1713683"/>
                  <a:pt x="8308403" y="1715203"/>
                  <a:pt x="8319231" y="1742490"/>
                </a:cubicBezTo>
                <a:cubicBezTo>
                  <a:pt x="8327385" y="1767736"/>
                  <a:pt x="8335540" y="1787026"/>
                  <a:pt x="8343694" y="1812272"/>
                </a:cubicBezTo>
                <a:cubicBezTo>
                  <a:pt x="8345710" y="1818102"/>
                  <a:pt x="8382841" y="1845254"/>
                  <a:pt x="8379488" y="1856766"/>
                </a:cubicBezTo>
                <a:lnTo>
                  <a:pt x="8385055" y="1923433"/>
                </a:lnTo>
                <a:lnTo>
                  <a:pt x="8386906" y="1972204"/>
                </a:lnTo>
                <a:cubicBezTo>
                  <a:pt x="8389102" y="1979569"/>
                  <a:pt x="8382464" y="2060117"/>
                  <a:pt x="8386681" y="2066205"/>
                </a:cubicBezTo>
                <a:cubicBezTo>
                  <a:pt x="8400709" y="2153571"/>
                  <a:pt x="8366045" y="2189849"/>
                  <a:pt x="8380052" y="2227417"/>
                </a:cubicBezTo>
                <a:cubicBezTo>
                  <a:pt x="8372543" y="2317591"/>
                  <a:pt x="8379811" y="2407644"/>
                  <a:pt x="8374483" y="2510933"/>
                </a:cubicBezTo>
                <a:cubicBezTo>
                  <a:pt x="8396772" y="2597916"/>
                  <a:pt x="8370232" y="2649734"/>
                  <a:pt x="8375191" y="2741866"/>
                </a:cubicBezTo>
                <a:cubicBezTo>
                  <a:pt x="8394024" y="2779815"/>
                  <a:pt x="8395428" y="2817058"/>
                  <a:pt x="8384389" y="2864935"/>
                </a:cubicBezTo>
                <a:cubicBezTo>
                  <a:pt x="8416004" y="2860552"/>
                  <a:pt x="8357917" y="2937673"/>
                  <a:pt x="8391822" y="2950807"/>
                </a:cubicBezTo>
                <a:lnTo>
                  <a:pt x="8378111" y="2978246"/>
                </a:lnTo>
                <a:lnTo>
                  <a:pt x="8375025" y="2995916"/>
                </a:lnTo>
                <a:lnTo>
                  <a:pt x="8366764" y="2998648"/>
                </a:lnTo>
                <a:lnTo>
                  <a:pt x="8356827" y="3023630"/>
                </a:lnTo>
                <a:cubicBezTo>
                  <a:pt x="8354245" y="3033333"/>
                  <a:pt x="8348477" y="3084375"/>
                  <a:pt x="8348883" y="3096975"/>
                </a:cubicBezTo>
                <a:cubicBezTo>
                  <a:pt x="8363039" y="3142205"/>
                  <a:pt x="8312062" y="3160433"/>
                  <a:pt x="8331320" y="3216657"/>
                </a:cubicBezTo>
                <a:cubicBezTo>
                  <a:pt x="8335649" y="3237178"/>
                  <a:pt x="8345170" y="3299737"/>
                  <a:pt x="8334250" y="3310980"/>
                </a:cubicBezTo>
                <a:cubicBezTo>
                  <a:pt x="8331414" y="3323902"/>
                  <a:pt x="8334413" y="3339340"/>
                  <a:pt x="8323018" y="3344725"/>
                </a:cubicBezTo>
                <a:cubicBezTo>
                  <a:pt x="8309183" y="3353908"/>
                  <a:pt x="8327822" y="3400659"/>
                  <a:pt x="8312317" y="3393250"/>
                </a:cubicBezTo>
                <a:cubicBezTo>
                  <a:pt x="8325036" y="3426421"/>
                  <a:pt x="8307258" y="3487753"/>
                  <a:pt x="8299110" y="3514536"/>
                </a:cubicBezTo>
                <a:cubicBezTo>
                  <a:pt x="8293627" y="3563353"/>
                  <a:pt x="8281866" y="3650327"/>
                  <a:pt x="8279421" y="3686149"/>
                </a:cubicBezTo>
                <a:cubicBezTo>
                  <a:pt x="8277133" y="3687657"/>
                  <a:pt x="8276096" y="3677229"/>
                  <a:pt x="8273021" y="3692208"/>
                </a:cubicBezTo>
                <a:cubicBezTo>
                  <a:pt x="8269945" y="3707187"/>
                  <a:pt x="8252471" y="3757479"/>
                  <a:pt x="8260968" y="3776022"/>
                </a:cubicBezTo>
                <a:cubicBezTo>
                  <a:pt x="8231046" y="3875691"/>
                  <a:pt x="8223343" y="4023237"/>
                  <a:pt x="8209415" y="4060536"/>
                </a:cubicBezTo>
                <a:cubicBezTo>
                  <a:pt x="8204523" y="4150698"/>
                  <a:pt x="8212636" y="4164564"/>
                  <a:pt x="8203359" y="4222149"/>
                </a:cubicBezTo>
                <a:cubicBezTo>
                  <a:pt x="8198769" y="4287917"/>
                  <a:pt x="8194167" y="4339232"/>
                  <a:pt x="8197502" y="4364683"/>
                </a:cubicBezTo>
                <a:lnTo>
                  <a:pt x="8189960" y="4462471"/>
                </a:lnTo>
                <a:cubicBezTo>
                  <a:pt x="8192241" y="4503329"/>
                  <a:pt x="8157418" y="4500454"/>
                  <a:pt x="8157285" y="4526395"/>
                </a:cubicBezTo>
                <a:cubicBezTo>
                  <a:pt x="8151441" y="4623008"/>
                  <a:pt x="8136733" y="4632050"/>
                  <a:pt x="8127583" y="4649885"/>
                </a:cubicBezTo>
                <a:cubicBezTo>
                  <a:pt x="8109657" y="4687979"/>
                  <a:pt x="8101631" y="4758928"/>
                  <a:pt x="8086875" y="4799019"/>
                </a:cubicBezTo>
                <a:cubicBezTo>
                  <a:pt x="8070221" y="4834076"/>
                  <a:pt x="8077158" y="4811645"/>
                  <a:pt x="8071779" y="4849614"/>
                </a:cubicBezTo>
                <a:cubicBezTo>
                  <a:pt x="8057300" y="4853334"/>
                  <a:pt x="8029516" y="4883089"/>
                  <a:pt x="8046521" y="4919971"/>
                </a:cubicBezTo>
                <a:lnTo>
                  <a:pt x="7999171" y="5010766"/>
                </a:lnTo>
                <a:cubicBezTo>
                  <a:pt x="7980458" y="4983259"/>
                  <a:pt x="7994018" y="5107656"/>
                  <a:pt x="7974494" y="5088190"/>
                </a:cubicBezTo>
                <a:cubicBezTo>
                  <a:pt x="7961479" y="5102008"/>
                  <a:pt x="7970341" y="5118851"/>
                  <a:pt x="7960017" y="5143922"/>
                </a:cubicBezTo>
                <a:cubicBezTo>
                  <a:pt x="7951381" y="5192745"/>
                  <a:pt x="7947519" y="5226225"/>
                  <a:pt x="7940570" y="5284346"/>
                </a:cubicBezTo>
                <a:cubicBezTo>
                  <a:pt x="7938188" y="5338386"/>
                  <a:pt x="7933705" y="5337325"/>
                  <a:pt x="7923844" y="5390948"/>
                </a:cubicBezTo>
                <a:cubicBezTo>
                  <a:pt x="7922596" y="5429655"/>
                  <a:pt x="7906054" y="5449508"/>
                  <a:pt x="7905061" y="5470854"/>
                </a:cubicBezTo>
                <a:cubicBezTo>
                  <a:pt x="7925924" y="5526328"/>
                  <a:pt x="7883497" y="5496377"/>
                  <a:pt x="7900574" y="5529643"/>
                </a:cubicBezTo>
                <a:cubicBezTo>
                  <a:pt x="7894813" y="5550879"/>
                  <a:pt x="7899366" y="5587444"/>
                  <a:pt x="7889879" y="5597292"/>
                </a:cubicBezTo>
                <a:lnTo>
                  <a:pt x="7881533" y="5608899"/>
                </a:lnTo>
                <a:cubicBezTo>
                  <a:pt x="7877694" y="5623501"/>
                  <a:pt x="7869316" y="5660431"/>
                  <a:pt x="7866845" y="5684911"/>
                </a:cubicBezTo>
                <a:cubicBezTo>
                  <a:pt x="7856004" y="5692608"/>
                  <a:pt x="7861304" y="5734344"/>
                  <a:pt x="7866707" y="5755776"/>
                </a:cubicBezTo>
                <a:cubicBezTo>
                  <a:pt x="7867905" y="5792777"/>
                  <a:pt x="7841786" y="5848613"/>
                  <a:pt x="7858630" y="5889599"/>
                </a:cubicBezTo>
                <a:cubicBezTo>
                  <a:pt x="7861076" y="5932097"/>
                  <a:pt x="7859359" y="5940901"/>
                  <a:pt x="7862852" y="5989744"/>
                </a:cubicBezTo>
                <a:cubicBezTo>
                  <a:pt x="7870213" y="6020787"/>
                  <a:pt x="7836478" y="6024963"/>
                  <a:pt x="7834617" y="6084926"/>
                </a:cubicBezTo>
                <a:cubicBezTo>
                  <a:pt x="7828898" y="6134231"/>
                  <a:pt x="7850648" y="6240432"/>
                  <a:pt x="7830440" y="6346549"/>
                </a:cubicBezTo>
                <a:cubicBezTo>
                  <a:pt x="7840187" y="6409741"/>
                  <a:pt x="7834403" y="6468689"/>
                  <a:pt x="7828988" y="6527527"/>
                </a:cubicBezTo>
                <a:cubicBezTo>
                  <a:pt x="7812745" y="6585667"/>
                  <a:pt x="7840670" y="6579284"/>
                  <a:pt x="7833220" y="6627129"/>
                </a:cubicBezTo>
                <a:cubicBezTo>
                  <a:pt x="7836598" y="6635153"/>
                  <a:pt x="7838259" y="6697665"/>
                  <a:pt x="7833451" y="6694819"/>
                </a:cubicBezTo>
                <a:cubicBezTo>
                  <a:pt x="7835476" y="6716947"/>
                  <a:pt x="7854551" y="6732844"/>
                  <a:pt x="7859394" y="6765445"/>
                </a:cubicBezTo>
                <a:cubicBezTo>
                  <a:pt x="7860760" y="6776325"/>
                  <a:pt x="7863817" y="6810511"/>
                  <a:pt x="7866873" y="6844697"/>
                </a:cubicBezTo>
                <a:lnTo>
                  <a:pt x="7868076" y="6857999"/>
                </a:lnTo>
                <a:lnTo>
                  <a:pt x="0" y="6857999"/>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9BEE18-31BB-497B-87F2-6B28291107BE}"/>
              </a:ext>
            </a:extLst>
          </p:cNvPr>
          <p:cNvSpPr>
            <a:spLocks noGrp="1"/>
          </p:cNvSpPr>
          <p:nvPr>
            <p:ph type="title"/>
          </p:nvPr>
        </p:nvSpPr>
        <p:spPr>
          <a:xfrm rot="20965310">
            <a:off x="304958" y="911209"/>
            <a:ext cx="3217068" cy="1393226"/>
          </a:xfrm>
        </p:spPr>
        <p:txBody>
          <a:bodyPr vert="horz" lIns="91440" tIns="45720" rIns="91440" bIns="45720" rtlCol="0" anchor="b">
            <a:normAutofit fontScale="90000"/>
          </a:bodyPr>
          <a:lstStyle/>
          <a:p>
            <a:pPr>
              <a:lnSpc>
                <a:spcPct val="90000"/>
              </a:lnSpc>
            </a:pPr>
            <a:r>
              <a:rPr lang="en-US" sz="3800" kern="1200" dirty="0">
                <a:solidFill>
                  <a:schemeClr val="tx1"/>
                </a:solidFill>
                <a:latin typeface="+mj-lt"/>
                <a:ea typeface="+mj-ea"/>
                <a:cs typeface="+mj-cs"/>
              </a:rPr>
              <a:t>Performing Your Water Use Survey</a:t>
            </a:r>
          </a:p>
        </p:txBody>
      </p:sp>
      <p:sp>
        <p:nvSpPr>
          <p:cNvPr id="48" name="TextBox 47">
            <a:extLst>
              <a:ext uri="{FF2B5EF4-FFF2-40B4-BE49-F238E27FC236}">
                <a16:creationId xmlns:a16="http://schemas.microsoft.com/office/drawing/2014/main" id="{BDB19E88-5E8A-460B-B3F9-6832DBF20A8A}"/>
              </a:ext>
            </a:extLst>
          </p:cNvPr>
          <p:cNvSpPr txBox="1"/>
          <p:nvPr/>
        </p:nvSpPr>
        <p:spPr>
          <a:xfrm>
            <a:off x="3992880" y="2071930"/>
            <a:ext cx="4876800" cy="1357070"/>
          </a:xfrm>
          <a:prstGeom prst="rect">
            <a:avLst/>
          </a:prstGeom>
        </p:spPr>
        <p:txBody>
          <a:bodyPr vert="horz" lIns="91440" tIns="45720" rIns="91440" bIns="45720" rtlCol="0">
            <a:noAutofit/>
          </a:bodyPr>
          <a:lstStyle/>
          <a:p>
            <a:pPr marL="285750" marR="0" lvl="0" indent="-285750" algn="just">
              <a:lnSpc>
                <a:spcPct val="90000"/>
              </a:lnSpc>
              <a:spcBef>
                <a:spcPts val="1000"/>
              </a:spcBef>
              <a:spcAft>
                <a:spcPts val="0"/>
              </a:spcAft>
              <a:buFont typeface="Wingdings" panose="05000000000000000000" pitchFamily="2" charset="2"/>
              <a:buChar char="ü"/>
            </a:pPr>
            <a:r>
              <a:rPr lang="en-US" sz="1600" kern="1200" dirty="0">
                <a:solidFill>
                  <a:schemeClr val="tx1"/>
                </a:solidFill>
                <a:effectLst/>
                <a:latin typeface="+mn-lt"/>
                <a:ea typeface="+mn-ea"/>
                <a:cs typeface="+mn-cs"/>
              </a:rPr>
              <a:t>You should always begin your survey at the meter.  This will allow you to verify the meter serial number and installation of any backflows for premise including dedicated irrigation lines.  You may find more than one meter.  Document everything you see including the condition of the meter.  </a:t>
            </a:r>
          </a:p>
        </p:txBody>
      </p:sp>
      <p:pic>
        <p:nvPicPr>
          <p:cNvPr id="78" name="Graphic 51" descr="Scales of Justice">
            <a:extLst>
              <a:ext uri="{FF2B5EF4-FFF2-40B4-BE49-F238E27FC236}">
                <a16:creationId xmlns:a16="http://schemas.microsoft.com/office/drawing/2014/main" id="{0B7B3134-7B6B-FCA1-74D1-D9E3CF4951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301" y="2514600"/>
            <a:ext cx="2735578" cy="2735578"/>
          </a:xfrm>
          <a:prstGeom prst="rect">
            <a:avLst/>
          </a:prstGeom>
        </p:spPr>
      </p:pic>
      <p:sp>
        <p:nvSpPr>
          <p:cNvPr id="43" name="TextBox 42">
            <a:extLst>
              <a:ext uri="{FF2B5EF4-FFF2-40B4-BE49-F238E27FC236}">
                <a16:creationId xmlns:a16="http://schemas.microsoft.com/office/drawing/2014/main" id="{9DF50CB4-5EA2-4954-B8DE-5A13B5045C3A}"/>
              </a:ext>
            </a:extLst>
          </p:cNvPr>
          <p:cNvSpPr txBox="1"/>
          <p:nvPr/>
        </p:nvSpPr>
        <p:spPr>
          <a:xfrm>
            <a:off x="4056017" y="690061"/>
            <a:ext cx="4800600" cy="1134478"/>
          </a:xfrm>
          <a:prstGeom prst="rect">
            <a:avLst/>
          </a:prstGeom>
          <a:noFill/>
        </p:spPr>
        <p:txBody>
          <a:bodyPr wrap="square">
            <a:spAutoFit/>
          </a:bodyPr>
          <a:lstStyle/>
          <a:p>
            <a:pPr marR="0" lvl="0" algn="just">
              <a:lnSpc>
                <a:spcPct val="107000"/>
              </a:lnSpc>
              <a:spcBef>
                <a:spcPts val="0"/>
              </a:spcBef>
              <a:spcAft>
                <a:spcPts val="600"/>
              </a:spcAft>
            </a:pPr>
            <a:r>
              <a:rPr lang="en-US"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Rule #1 </a:t>
            </a:r>
            <a:r>
              <a:rPr lang="en-US" sz="1600" dirty="0">
                <a:effectLst/>
                <a:latin typeface="Calibri" panose="020F0502020204030204" pitchFamily="34" charset="0"/>
                <a:ea typeface="Calibri" panose="020F0502020204030204" pitchFamily="34" charset="0"/>
                <a:cs typeface="Times New Roman" panose="02020603050405020304" pitchFamily="18" charset="0"/>
              </a:rPr>
              <a:t>is to take your time. We are protecting public health.  If the time is not convenient or you feel you are being rushed around, reschedule the appointment.  It’s important to do a thorough survey!</a:t>
            </a:r>
          </a:p>
        </p:txBody>
      </p:sp>
      <p:sp>
        <p:nvSpPr>
          <p:cNvPr id="69" name="TextBox 68">
            <a:extLst>
              <a:ext uri="{FF2B5EF4-FFF2-40B4-BE49-F238E27FC236}">
                <a16:creationId xmlns:a16="http://schemas.microsoft.com/office/drawing/2014/main" id="{526807B3-E7E4-41C5-90F2-67B67B92C8AA}"/>
              </a:ext>
            </a:extLst>
          </p:cNvPr>
          <p:cNvSpPr txBox="1"/>
          <p:nvPr/>
        </p:nvSpPr>
        <p:spPr>
          <a:xfrm>
            <a:off x="4017917" y="3452049"/>
            <a:ext cx="4876800" cy="1805751"/>
          </a:xfrm>
          <a:prstGeom prst="rect">
            <a:avLst/>
          </a:prstGeom>
        </p:spPr>
        <p:txBody>
          <a:bodyPr vert="horz" lIns="91440" tIns="45720" rIns="91440" bIns="45720" rtlCol="0">
            <a:noAutofit/>
          </a:bodyPr>
          <a:lstStyle/>
          <a:p>
            <a:pPr marL="285750" marR="0" lvl="0" indent="-285750" algn="just">
              <a:lnSpc>
                <a:spcPct val="90000"/>
              </a:lnSpc>
              <a:spcBef>
                <a:spcPts val="1000"/>
              </a:spcBef>
              <a:spcAft>
                <a:spcPts val="0"/>
              </a:spcAft>
              <a:buFont typeface="Wingdings" panose="05000000000000000000" pitchFamily="2" charset="2"/>
              <a:buChar char="ü"/>
            </a:pPr>
            <a:r>
              <a:rPr lang="en-US" sz="1600" kern="1200" dirty="0">
                <a:solidFill>
                  <a:schemeClr val="tx1"/>
                </a:solidFill>
                <a:effectLst/>
                <a:latin typeface="+mn-lt"/>
                <a:ea typeface="+mn-ea"/>
                <a:cs typeface="+mn-cs"/>
              </a:rPr>
              <a:t>It’s also best to allow the person you are walking with to determine the route of the survey for larger complexes.  They have the most knowledge of how the property is set up.  Before you begin your </a:t>
            </a:r>
            <a:r>
              <a:rPr lang="en-US" sz="1600" dirty="0"/>
              <a:t>survey, g</a:t>
            </a:r>
            <a:r>
              <a:rPr lang="en-US" sz="1600" kern="1200" dirty="0">
                <a:solidFill>
                  <a:schemeClr val="tx1"/>
                </a:solidFill>
                <a:effectLst/>
                <a:latin typeface="+mn-lt"/>
                <a:ea typeface="+mn-ea"/>
                <a:cs typeface="+mn-cs"/>
              </a:rPr>
              <a:t>o through your form and explain to them what you are looking for and you may be asking the same questions multiple times depending on how many buildings your visiting.  </a:t>
            </a:r>
          </a:p>
        </p:txBody>
      </p:sp>
      <p:sp>
        <p:nvSpPr>
          <p:cNvPr id="73" name="TextBox 72">
            <a:extLst>
              <a:ext uri="{FF2B5EF4-FFF2-40B4-BE49-F238E27FC236}">
                <a16:creationId xmlns:a16="http://schemas.microsoft.com/office/drawing/2014/main" id="{E6ACA121-1365-4972-9AA5-A0AEECC00039}"/>
              </a:ext>
            </a:extLst>
          </p:cNvPr>
          <p:cNvSpPr txBox="1"/>
          <p:nvPr/>
        </p:nvSpPr>
        <p:spPr>
          <a:xfrm>
            <a:off x="4001586" y="5332347"/>
            <a:ext cx="4876800" cy="687453"/>
          </a:xfrm>
          <a:prstGeom prst="rect">
            <a:avLst/>
          </a:prstGeom>
        </p:spPr>
        <p:txBody>
          <a:bodyPr vert="horz" lIns="91440" tIns="45720" rIns="91440" bIns="45720" rtlCol="0">
            <a:noAutofit/>
          </a:bodyPr>
          <a:lstStyle/>
          <a:p>
            <a:pPr marL="285750" marR="0" lvl="1" indent="-285750" algn="just">
              <a:lnSpc>
                <a:spcPct val="90000"/>
              </a:lnSpc>
              <a:spcBef>
                <a:spcPts val="1000"/>
              </a:spcBef>
              <a:spcAft>
                <a:spcPts val="800"/>
              </a:spcAft>
              <a:buFont typeface="Wingdings" panose="05000000000000000000" pitchFamily="2" charset="2"/>
              <a:buChar char="ü"/>
            </a:pPr>
            <a:r>
              <a:rPr lang="en-US" sz="1600" kern="1200" dirty="0">
                <a:solidFill>
                  <a:schemeClr val="tx1"/>
                </a:solidFill>
                <a:effectLst/>
                <a:latin typeface="+mn-lt"/>
                <a:ea typeface="+mn-ea"/>
                <a:cs typeface="+mn-cs"/>
              </a:rPr>
              <a:t>Have one form per building or business so you can keep everything separate by meter and organized.</a:t>
            </a:r>
          </a:p>
        </p:txBody>
      </p:sp>
    </p:spTree>
    <p:extLst>
      <p:ext uri="{BB962C8B-B14F-4D97-AF65-F5344CB8AC3E}">
        <p14:creationId xmlns:p14="http://schemas.microsoft.com/office/powerpoint/2010/main" val="28851508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1000"/>
                                        <p:tgtEl>
                                          <p:spTgt spid="69"/>
                                        </p:tgtEl>
                                      </p:cBhvr>
                                    </p:animEffect>
                                    <p:anim calcmode="lin" valueType="num">
                                      <p:cBhvr>
                                        <p:cTn id="15" dur="1000" fill="hold"/>
                                        <p:tgtEl>
                                          <p:spTgt spid="69"/>
                                        </p:tgtEl>
                                        <p:attrNameLst>
                                          <p:attrName>ppt_x</p:attrName>
                                        </p:attrNameLst>
                                      </p:cBhvr>
                                      <p:tavLst>
                                        <p:tav tm="0">
                                          <p:val>
                                            <p:strVal val="#ppt_x"/>
                                          </p:val>
                                        </p:tav>
                                        <p:tav tm="100000">
                                          <p:val>
                                            <p:strVal val="#ppt_x"/>
                                          </p:val>
                                        </p:tav>
                                      </p:tavLst>
                                    </p:anim>
                                    <p:anim calcmode="lin" valueType="num">
                                      <p:cBhvr>
                                        <p:cTn id="1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9" grpId="0"/>
      <p:bldP spid="7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9BEE18-31BB-497B-87F2-6B28291107BE}"/>
              </a:ext>
            </a:extLst>
          </p:cNvPr>
          <p:cNvSpPr>
            <a:spLocks noGrp="1"/>
          </p:cNvSpPr>
          <p:nvPr>
            <p:ph type="title"/>
          </p:nvPr>
        </p:nvSpPr>
        <p:spPr>
          <a:xfrm>
            <a:off x="250970" y="396460"/>
            <a:ext cx="8362950" cy="1102223"/>
          </a:xfrm>
        </p:spPr>
        <p:txBody>
          <a:bodyPr vert="horz" lIns="91440" tIns="45720" rIns="91440" bIns="45720" rtlCol="0" anchor="ctr">
            <a:normAutofit/>
          </a:bodyPr>
          <a:lstStyle/>
          <a:p>
            <a:pPr>
              <a:lnSpc>
                <a:spcPct val="90000"/>
              </a:lnSpc>
            </a:pPr>
            <a:r>
              <a:rPr lang="en-US" sz="4300" kern="1200" dirty="0">
                <a:solidFill>
                  <a:schemeClr val="tx1"/>
                </a:solidFill>
                <a:latin typeface="+mj-lt"/>
                <a:ea typeface="+mj-ea"/>
                <a:cs typeface="+mj-cs"/>
              </a:rPr>
              <a:t>Performing Water Use Survey</a:t>
            </a:r>
            <a:br>
              <a:rPr lang="en-US" sz="4300" kern="1200" dirty="0">
                <a:solidFill>
                  <a:schemeClr val="tx1"/>
                </a:solidFill>
                <a:latin typeface="+mj-lt"/>
                <a:ea typeface="+mj-ea"/>
                <a:cs typeface="+mj-cs"/>
              </a:rPr>
            </a:br>
            <a:r>
              <a:rPr lang="en-US" sz="2000" kern="1200" dirty="0">
                <a:solidFill>
                  <a:schemeClr val="tx1"/>
                </a:solidFill>
                <a:latin typeface="Adobe Gothic Std B" panose="020B0800000000000000" pitchFamily="34" charset="-128"/>
                <a:ea typeface="Adobe Gothic Std B" panose="020B0800000000000000" pitchFamily="34" charset="-128"/>
              </a:rPr>
              <a:t>Continued</a:t>
            </a:r>
            <a:endParaRPr lang="en-US" sz="4300" kern="1200" dirty="0">
              <a:solidFill>
                <a:schemeClr val="tx1"/>
              </a:solidFill>
              <a:latin typeface="Adobe Gothic Std B" panose="020B0800000000000000" pitchFamily="34" charset="-128"/>
              <a:ea typeface="Adobe Gothic Std B" panose="020B0800000000000000" pitchFamily="34" charset="-128"/>
            </a:endParaRPr>
          </a:p>
        </p:txBody>
      </p:sp>
      <p:sp>
        <p:nvSpPr>
          <p:cNvPr id="5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D656843-7CC9-485B-AEF5-FCD537FA1CAE}"/>
              </a:ext>
            </a:extLst>
          </p:cNvPr>
          <p:cNvSpPr txBox="1"/>
          <p:nvPr/>
        </p:nvSpPr>
        <p:spPr>
          <a:xfrm>
            <a:off x="457199" y="1874837"/>
            <a:ext cx="8197705" cy="1325563"/>
          </a:xfrm>
          <a:prstGeom prst="rect">
            <a:avLst/>
          </a:prstGeom>
        </p:spPr>
        <p:txBody>
          <a:bodyPr vert="horz" lIns="91440" tIns="45720" rIns="91440" bIns="45720" rtlCol="0">
            <a:normAutofit/>
          </a:bodyPr>
          <a:lstStyle/>
          <a:p>
            <a:pPr marL="400050" marR="0" lvl="0" indent="-285750">
              <a:lnSpc>
                <a:spcPct val="90000"/>
              </a:lnSpc>
              <a:spcBef>
                <a:spcPts val="0"/>
              </a:spcBef>
              <a:spcAft>
                <a:spcPts val="0"/>
              </a:spcAft>
              <a:buFont typeface="Wingdings" panose="05000000000000000000" pitchFamily="2" charset="2"/>
              <a:buChar char="Ø"/>
            </a:pPr>
            <a:r>
              <a:rPr lang="en-US" sz="1600" dirty="0">
                <a:effectLst/>
              </a:rPr>
              <a:t>What you need to know?  </a:t>
            </a:r>
          </a:p>
          <a:p>
            <a:pPr marL="800100" marR="0" lvl="1" indent="-285750">
              <a:lnSpc>
                <a:spcPct val="90000"/>
              </a:lnSpc>
              <a:spcBef>
                <a:spcPts val="0"/>
              </a:spcBef>
              <a:spcAft>
                <a:spcPts val="0"/>
              </a:spcAft>
              <a:buFont typeface="Wingdings" panose="05000000000000000000" pitchFamily="2" charset="2"/>
              <a:buChar char="q"/>
            </a:pPr>
            <a:r>
              <a:rPr lang="en-US" sz="1600" dirty="0">
                <a:effectLst/>
              </a:rPr>
              <a:t>How is the water being used?</a:t>
            </a:r>
          </a:p>
          <a:p>
            <a:pPr marL="800100" marR="0" lvl="1" indent="-285750">
              <a:lnSpc>
                <a:spcPct val="90000"/>
              </a:lnSpc>
              <a:spcBef>
                <a:spcPts val="0"/>
              </a:spcBef>
              <a:spcAft>
                <a:spcPts val="0"/>
              </a:spcAft>
              <a:buFont typeface="Wingdings" panose="05000000000000000000" pitchFamily="2" charset="2"/>
              <a:buChar char="q"/>
            </a:pPr>
            <a:r>
              <a:rPr lang="en-US" sz="1600" dirty="0">
                <a:effectLst/>
              </a:rPr>
              <a:t>Do they have existing protection?</a:t>
            </a:r>
          </a:p>
          <a:p>
            <a:pPr marL="800100" marR="0" lvl="1" indent="-285750">
              <a:lnSpc>
                <a:spcPct val="90000"/>
              </a:lnSpc>
              <a:spcBef>
                <a:spcPts val="0"/>
              </a:spcBef>
              <a:spcAft>
                <a:spcPts val="0"/>
              </a:spcAft>
              <a:buFont typeface="Wingdings" panose="05000000000000000000" pitchFamily="2" charset="2"/>
              <a:buChar char="q"/>
            </a:pPr>
            <a:r>
              <a:rPr lang="en-US" sz="1600" dirty="0">
                <a:effectLst/>
              </a:rPr>
              <a:t>What other water using equipment do they have that was not asked on the form?</a:t>
            </a:r>
          </a:p>
          <a:p>
            <a:pPr marL="800100" marR="0" lvl="1" indent="-285750">
              <a:lnSpc>
                <a:spcPct val="90000"/>
              </a:lnSpc>
              <a:spcBef>
                <a:spcPts val="0"/>
              </a:spcBef>
              <a:spcAft>
                <a:spcPts val="0"/>
              </a:spcAft>
              <a:buFont typeface="Wingdings" panose="05000000000000000000" pitchFamily="2" charset="2"/>
              <a:buChar char="q"/>
            </a:pPr>
            <a:r>
              <a:rPr lang="en-US" sz="1600" dirty="0">
                <a:effectLst/>
              </a:rPr>
              <a:t>Verify – contact person, mailing address and follow up phone number.</a:t>
            </a:r>
          </a:p>
        </p:txBody>
      </p:sp>
      <p:sp>
        <p:nvSpPr>
          <p:cNvPr id="203" name="TextBox 202">
            <a:extLst>
              <a:ext uri="{FF2B5EF4-FFF2-40B4-BE49-F238E27FC236}">
                <a16:creationId xmlns:a16="http://schemas.microsoft.com/office/drawing/2014/main" id="{A2A7A197-0645-41B0-94EC-848600D854AF}"/>
              </a:ext>
            </a:extLst>
          </p:cNvPr>
          <p:cNvSpPr txBox="1"/>
          <p:nvPr/>
        </p:nvSpPr>
        <p:spPr>
          <a:xfrm>
            <a:off x="489094" y="2929204"/>
            <a:ext cx="8197705" cy="804596"/>
          </a:xfrm>
          <a:prstGeom prst="rect">
            <a:avLst/>
          </a:prstGeom>
        </p:spPr>
        <p:txBody>
          <a:bodyPr vert="horz" lIns="91440" tIns="45720" rIns="91440" bIns="45720" rtlCol="0">
            <a:normAutofit/>
          </a:bodyPr>
          <a:lstStyle/>
          <a:p>
            <a:pPr marL="514350" marR="0" lvl="1">
              <a:lnSpc>
                <a:spcPct val="90000"/>
              </a:lnSpc>
              <a:spcBef>
                <a:spcPts val="0"/>
              </a:spcBef>
              <a:spcAft>
                <a:spcPts val="0"/>
              </a:spcAft>
            </a:pPr>
            <a:endParaRPr lang="en-US" sz="1600" dirty="0">
              <a:effectLst/>
            </a:endParaRPr>
          </a:p>
          <a:p>
            <a:pPr marL="400050" marR="0" lvl="0" indent="-285750">
              <a:lnSpc>
                <a:spcPct val="90000"/>
              </a:lnSpc>
              <a:spcBef>
                <a:spcPts val="0"/>
              </a:spcBef>
              <a:spcAft>
                <a:spcPts val="0"/>
              </a:spcAft>
              <a:buFont typeface="Wingdings" panose="05000000000000000000" pitchFamily="2" charset="2"/>
              <a:buChar char="Ø"/>
            </a:pPr>
            <a:r>
              <a:rPr lang="en-US" sz="1600" dirty="0">
                <a:effectLst/>
              </a:rPr>
              <a:t>You may need to get on a dirty floor, behind a hot oven, or under a sink to verify the make, model and serial number so be prepared.  </a:t>
            </a:r>
          </a:p>
        </p:txBody>
      </p:sp>
      <p:sp>
        <p:nvSpPr>
          <p:cNvPr id="205" name="TextBox 204">
            <a:extLst>
              <a:ext uri="{FF2B5EF4-FFF2-40B4-BE49-F238E27FC236}">
                <a16:creationId xmlns:a16="http://schemas.microsoft.com/office/drawing/2014/main" id="{23F1C9D0-5825-4D89-96EC-CF24AF732819}"/>
              </a:ext>
            </a:extLst>
          </p:cNvPr>
          <p:cNvSpPr txBox="1"/>
          <p:nvPr/>
        </p:nvSpPr>
        <p:spPr>
          <a:xfrm>
            <a:off x="457200" y="3886200"/>
            <a:ext cx="8362950" cy="1265017"/>
          </a:xfrm>
          <a:prstGeom prst="rect">
            <a:avLst/>
          </a:prstGeom>
        </p:spPr>
        <p:txBody>
          <a:bodyPr vert="horz" lIns="91440" tIns="45720" rIns="91440" bIns="45720" rtlCol="0">
            <a:normAutofit/>
          </a:bodyPr>
          <a:lstStyle/>
          <a:p>
            <a:pPr marL="400050" marR="0" lvl="0" indent="-285750">
              <a:lnSpc>
                <a:spcPct val="90000"/>
              </a:lnSpc>
              <a:spcBef>
                <a:spcPts val="0"/>
              </a:spcBef>
              <a:spcAft>
                <a:spcPts val="0"/>
              </a:spcAft>
              <a:buFont typeface="Wingdings" panose="05000000000000000000" pitchFamily="2" charset="2"/>
              <a:buChar char="Ø"/>
            </a:pPr>
            <a:r>
              <a:rPr lang="en-US" sz="1600" dirty="0">
                <a:effectLst/>
              </a:rPr>
              <a:t>It’s best to have two people during a survey but it okay if you do not.  If you are the only one with the customer, talk them through the process as you </a:t>
            </a:r>
            <a:r>
              <a:rPr lang="en-US" sz="1600" dirty="0"/>
              <a:t>tour the facility</a:t>
            </a:r>
            <a:r>
              <a:rPr lang="en-US" sz="1600" dirty="0">
                <a:effectLst/>
              </a:rPr>
              <a:t>. Help educate them during the survey so if you find compliance issues, they will be </a:t>
            </a:r>
            <a:r>
              <a:rPr lang="en-US" sz="1600" dirty="0"/>
              <a:t>able to </a:t>
            </a:r>
            <a:r>
              <a:rPr lang="en-US" sz="1600" dirty="0">
                <a:effectLst/>
              </a:rPr>
              <a:t>understand what needs to be done before they receive the post survey letter. </a:t>
            </a:r>
          </a:p>
        </p:txBody>
      </p:sp>
      <p:sp>
        <p:nvSpPr>
          <p:cNvPr id="208" name="TextBox 207">
            <a:extLst>
              <a:ext uri="{FF2B5EF4-FFF2-40B4-BE49-F238E27FC236}">
                <a16:creationId xmlns:a16="http://schemas.microsoft.com/office/drawing/2014/main" id="{8BCAFEF5-190C-41CA-ADCA-E511C5A81AFA}"/>
              </a:ext>
            </a:extLst>
          </p:cNvPr>
          <p:cNvSpPr txBox="1"/>
          <p:nvPr/>
        </p:nvSpPr>
        <p:spPr>
          <a:xfrm>
            <a:off x="457200" y="5417338"/>
            <a:ext cx="8237546" cy="336004"/>
          </a:xfrm>
          <a:prstGeom prst="rect">
            <a:avLst/>
          </a:prstGeom>
        </p:spPr>
        <p:txBody>
          <a:bodyPr vert="horz" lIns="91440" tIns="45720" rIns="91440" bIns="45720" rtlCol="0">
            <a:normAutofit/>
          </a:bodyPr>
          <a:lstStyle/>
          <a:p>
            <a:pPr marL="400050" marR="0" lvl="0" indent="-285750">
              <a:lnSpc>
                <a:spcPct val="90000"/>
              </a:lnSpc>
              <a:spcBef>
                <a:spcPts val="0"/>
              </a:spcBef>
              <a:spcAft>
                <a:spcPts val="0"/>
              </a:spcAft>
              <a:buFont typeface="Wingdings" panose="05000000000000000000" pitchFamily="2" charset="2"/>
              <a:buChar char="Ø"/>
            </a:pPr>
            <a:r>
              <a:rPr lang="en-US" sz="1600" dirty="0">
                <a:effectLst/>
              </a:rPr>
              <a:t>Take pictures of everything and make sure you have your photos dated </a:t>
            </a:r>
            <a:r>
              <a:rPr lang="en-US" sz="1400" i="1" dirty="0">
                <a:effectLst/>
              </a:rPr>
              <a:t>(public records request).</a:t>
            </a:r>
            <a:endParaRPr lang="en-US" sz="1600" i="1" dirty="0">
              <a:effectLst/>
            </a:endParaRPr>
          </a:p>
        </p:txBody>
      </p:sp>
      <p:sp>
        <p:nvSpPr>
          <p:cNvPr id="209" name="TextBox 208">
            <a:extLst>
              <a:ext uri="{FF2B5EF4-FFF2-40B4-BE49-F238E27FC236}">
                <a16:creationId xmlns:a16="http://schemas.microsoft.com/office/drawing/2014/main" id="{074CA5EF-E168-45A1-8310-D6A0A9B7E22A}"/>
              </a:ext>
            </a:extLst>
          </p:cNvPr>
          <p:cNvSpPr txBox="1"/>
          <p:nvPr/>
        </p:nvSpPr>
        <p:spPr>
          <a:xfrm>
            <a:off x="449254" y="5711570"/>
            <a:ext cx="8229599" cy="734854"/>
          </a:xfrm>
          <a:prstGeom prst="rect">
            <a:avLst/>
          </a:prstGeom>
        </p:spPr>
        <p:txBody>
          <a:bodyPr vert="horz" lIns="91440" tIns="45720" rIns="91440" bIns="45720" rtlCol="0">
            <a:normAutofit lnSpcReduction="10000"/>
          </a:bodyPr>
          <a:lstStyle/>
          <a:p>
            <a:pPr marL="228600" marR="0">
              <a:lnSpc>
                <a:spcPct val="90000"/>
              </a:lnSpc>
              <a:spcBef>
                <a:spcPts val="0"/>
              </a:spcBef>
              <a:spcAft>
                <a:spcPts val="0"/>
              </a:spcAft>
            </a:pPr>
            <a:r>
              <a:rPr lang="en-US" sz="1600" dirty="0">
                <a:effectLst/>
              </a:rPr>
              <a:t> </a:t>
            </a:r>
          </a:p>
          <a:p>
            <a:pPr marL="400050" marR="0" lvl="0" indent="-285750">
              <a:lnSpc>
                <a:spcPct val="90000"/>
              </a:lnSpc>
              <a:spcBef>
                <a:spcPts val="0"/>
              </a:spcBef>
              <a:spcAft>
                <a:spcPts val="800"/>
              </a:spcAft>
              <a:buFont typeface="Wingdings" panose="05000000000000000000" pitchFamily="2" charset="2"/>
              <a:buChar char="Ø"/>
            </a:pPr>
            <a:r>
              <a:rPr lang="en-US" sz="1600" dirty="0">
                <a:effectLst/>
              </a:rPr>
              <a:t>Finally, be sure to thank them for their time and give them a time frame on your follow up and post survey letter. </a:t>
            </a:r>
          </a:p>
        </p:txBody>
      </p:sp>
      <p:sp>
        <p:nvSpPr>
          <p:cNvPr id="210" name="TextBox 209">
            <a:extLst>
              <a:ext uri="{FF2B5EF4-FFF2-40B4-BE49-F238E27FC236}">
                <a16:creationId xmlns:a16="http://schemas.microsoft.com/office/drawing/2014/main" id="{249046BD-DF24-45D7-976F-66B17CD4427F}"/>
              </a:ext>
            </a:extLst>
          </p:cNvPr>
          <p:cNvSpPr txBox="1"/>
          <p:nvPr/>
        </p:nvSpPr>
        <p:spPr>
          <a:xfrm>
            <a:off x="609600" y="4724400"/>
            <a:ext cx="8362950" cy="708925"/>
          </a:xfrm>
          <a:prstGeom prst="rect">
            <a:avLst/>
          </a:prstGeom>
        </p:spPr>
        <p:txBody>
          <a:bodyPr vert="horz" lIns="91440" tIns="45720" rIns="91440" bIns="45720" rtlCol="0">
            <a:normAutofit lnSpcReduction="10000"/>
          </a:bodyPr>
          <a:lstStyle/>
          <a:p>
            <a:pPr marL="114300" marR="0" lvl="0">
              <a:lnSpc>
                <a:spcPct val="90000"/>
              </a:lnSpc>
              <a:spcBef>
                <a:spcPts val="0"/>
              </a:spcBef>
              <a:spcAft>
                <a:spcPts val="0"/>
              </a:spcAft>
            </a:pPr>
            <a:endParaRPr lang="en-US" sz="1600" dirty="0">
              <a:effectLst/>
            </a:endParaRPr>
          </a:p>
          <a:p>
            <a:pPr marL="857250" lvl="1" indent="-285750">
              <a:lnSpc>
                <a:spcPct val="90000"/>
              </a:lnSpc>
              <a:buFont typeface="Wingdings" panose="05000000000000000000" pitchFamily="2" charset="2"/>
              <a:buChar char="ü"/>
            </a:pPr>
            <a:r>
              <a:rPr lang="en-US" sz="1600" dirty="0"/>
              <a:t>Note: If you have a difficult customer, less may be better.  Be ready, some folks don’t care and don’t want to be educated.</a:t>
            </a:r>
            <a:endParaRPr lang="en-US" sz="1600" dirty="0">
              <a:effectLst/>
            </a:endParaRPr>
          </a:p>
        </p:txBody>
      </p:sp>
    </p:spTree>
    <p:extLst>
      <p:ext uri="{BB962C8B-B14F-4D97-AF65-F5344CB8AC3E}">
        <p14:creationId xmlns:p14="http://schemas.microsoft.com/office/powerpoint/2010/main" val="2158052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03"/>
                                        </p:tgtEl>
                                        <p:attrNameLst>
                                          <p:attrName>style.visibility</p:attrName>
                                        </p:attrNameLst>
                                      </p:cBhvr>
                                      <p:to>
                                        <p:strVal val="visible"/>
                                      </p:to>
                                    </p:set>
                                    <p:animEffect transition="in" filter="wipe(down)">
                                      <p:cBhvr>
                                        <p:cTn id="14" dur="580">
                                          <p:stCondLst>
                                            <p:cond delay="0"/>
                                          </p:stCondLst>
                                        </p:cTn>
                                        <p:tgtEl>
                                          <p:spTgt spid="203"/>
                                        </p:tgtEl>
                                      </p:cBhvr>
                                    </p:animEffect>
                                    <p:anim calcmode="lin" valueType="num">
                                      <p:cBhvr>
                                        <p:cTn id="15" dur="1822" tmFilter="0,0; 0.14,0.36; 0.43,0.73; 0.71,0.91; 1.0,1.0">
                                          <p:stCondLst>
                                            <p:cond delay="0"/>
                                          </p:stCondLst>
                                        </p:cTn>
                                        <p:tgtEl>
                                          <p:spTgt spid="20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3"/>
                                        </p:tgtEl>
                                        <p:attrNameLst>
                                          <p:attrName>ppt_y</p:attrName>
                                        </p:attrNameLst>
                                      </p:cBhvr>
                                      <p:tavLst>
                                        <p:tav tm="0" fmla="#ppt_y-sin(pi*$)/81">
                                          <p:val>
                                            <p:fltVal val="0"/>
                                          </p:val>
                                        </p:tav>
                                        <p:tav tm="100000">
                                          <p:val>
                                            <p:fltVal val="1"/>
                                          </p:val>
                                        </p:tav>
                                      </p:tavLst>
                                    </p:anim>
                                    <p:animScale>
                                      <p:cBhvr>
                                        <p:cTn id="20" dur="26">
                                          <p:stCondLst>
                                            <p:cond delay="650"/>
                                          </p:stCondLst>
                                        </p:cTn>
                                        <p:tgtEl>
                                          <p:spTgt spid="203"/>
                                        </p:tgtEl>
                                      </p:cBhvr>
                                      <p:to x="100000" y="60000"/>
                                    </p:animScale>
                                    <p:animScale>
                                      <p:cBhvr>
                                        <p:cTn id="21" dur="166" decel="50000">
                                          <p:stCondLst>
                                            <p:cond delay="676"/>
                                          </p:stCondLst>
                                        </p:cTn>
                                        <p:tgtEl>
                                          <p:spTgt spid="203"/>
                                        </p:tgtEl>
                                      </p:cBhvr>
                                      <p:to x="100000" y="100000"/>
                                    </p:animScale>
                                    <p:animScale>
                                      <p:cBhvr>
                                        <p:cTn id="22" dur="26">
                                          <p:stCondLst>
                                            <p:cond delay="1312"/>
                                          </p:stCondLst>
                                        </p:cTn>
                                        <p:tgtEl>
                                          <p:spTgt spid="203"/>
                                        </p:tgtEl>
                                      </p:cBhvr>
                                      <p:to x="100000" y="80000"/>
                                    </p:animScale>
                                    <p:animScale>
                                      <p:cBhvr>
                                        <p:cTn id="23" dur="166" decel="50000">
                                          <p:stCondLst>
                                            <p:cond delay="1338"/>
                                          </p:stCondLst>
                                        </p:cTn>
                                        <p:tgtEl>
                                          <p:spTgt spid="203"/>
                                        </p:tgtEl>
                                      </p:cBhvr>
                                      <p:to x="100000" y="100000"/>
                                    </p:animScale>
                                    <p:animScale>
                                      <p:cBhvr>
                                        <p:cTn id="24" dur="26">
                                          <p:stCondLst>
                                            <p:cond delay="1642"/>
                                          </p:stCondLst>
                                        </p:cTn>
                                        <p:tgtEl>
                                          <p:spTgt spid="203"/>
                                        </p:tgtEl>
                                      </p:cBhvr>
                                      <p:to x="100000" y="90000"/>
                                    </p:animScale>
                                    <p:animScale>
                                      <p:cBhvr>
                                        <p:cTn id="25" dur="166" decel="50000">
                                          <p:stCondLst>
                                            <p:cond delay="1668"/>
                                          </p:stCondLst>
                                        </p:cTn>
                                        <p:tgtEl>
                                          <p:spTgt spid="203"/>
                                        </p:tgtEl>
                                      </p:cBhvr>
                                      <p:to x="100000" y="100000"/>
                                    </p:animScale>
                                    <p:animScale>
                                      <p:cBhvr>
                                        <p:cTn id="26" dur="26">
                                          <p:stCondLst>
                                            <p:cond delay="1808"/>
                                          </p:stCondLst>
                                        </p:cTn>
                                        <p:tgtEl>
                                          <p:spTgt spid="203"/>
                                        </p:tgtEl>
                                      </p:cBhvr>
                                      <p:to x="100000" y="95000"/>
                                    </p:animScale>
                                    <p:animScale>
                                      <p:cBhvr>
                                        <p:cTn id="27" dur="166" decel="50000">
                                          <p:stCondLst>
                                            <p:cond delay="1834"/>
                                          </p:stCondLst>
                                        </p:cTn>
                                        <p:tgtEl>
                                          <p:spTgt spid="20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wipe(down)">
                                      <p:cBhvr>
                                        <p:cTn id="32" dur="500"/>
                                        <p:tgtEl>
                                          <p:spTgt spid="205"/>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10"/>
                                        </p:tgtEl>
                                        <p:attrNameLst>
                                          <p:attrName>style.visibility</p:attrName>
                                        </p:attrNameLst>
                                      </p:cBhvr>
                                      <p:to>
                                        <p:strVal val="visible"/>
                                      </p:to>
                                    </p:set>
                                    <p:animEffect transition="in" filter="wipe(down)">
                                      <p:cBhvr>
                                        <p:cTn id="37" dur="580">
                                          <p:stCondLst>
                                            <p:cond delay="0"/>
                                          </p:stCondLst>
                                        </p:cTn>
                                        <p:tgtEl>
                                          <p:spTgt spid="210"/>
                                        </p:tgtEl>
                                      </p:cBhvr>
                                    </p:animEffect>
                                    <p:anim calcmode="lin" valueType="num">
                                      <p:cBhvr>
                                        <p:cTn id="38" dur="1822" tmFilter="0,0; 0.14,0.36; 0.43,0.73; 0.71,0.91; 1.0,1.0">
                                          <p:stCondLst>
                                            <p:cond delay="0"/>
                                          </p:stCondLst>
                                        </p:cTn>
                                        <p:tgtEl>
                                          <p:spTgt spid="2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10"/>
                                        </p:tgtEl>
                                        <p:attrNameLst>
                                          <p:attrName>ppt_y</p:attrName>
                                        </p:attrNameLst>
                                      </p:cBhvr>
                                      <p:tavLst>
                                        <p:tav tm="0" fmla="#ppt_y-sin(pi*$)/81">
                                          <p:val>
                                            <p:fltVal val="0"/>
                                          </p:val>
                                        </p:tav>
                                        <p:tav tm="100000">
                                          <p:val>
                                            <p:fltVal val="1"/>
                                          </p:val>
                                        </p:tav>
                                      </p:tavLst>
                                    </p:anim>
                                    <p:animScale>
                                      <p:cBhvr>
                                        <p:cTn id="43" dur="26">
                                          <p:stCondLst>
                                            <p:cond delay="650"/>
                                          </p:stCondLst>
                                        </p:cTn>
                                        <p:tgtEl>
                                          <p:spTgt spid="210"/>
                                        </p:tgtEl>
                                      </p:cBhvr>
                                      <p:to x="100000" y="60000"/>
                                    </p:animScale>
                                    <p:animScale>
                                      <p:cBhvr>
                                        <p:cTn id="44" dur="166" decel="50000">
                                          <p:stCondLst>
                                            <p:cond delay="676"/>
                                          </p:stCondLst>
                                        </p:cTn>
                                        <p:tgtEl>
                                          <p:spTgt spid="210"/>
                                        </p:tgtEl>
                                      </p:cBhvr>
                                      <p:to x="100000" y="100000"/>
                                    </p:animScale>
                                    <p:animScale>
                                      <p:cBhvr>
                                        <p:cTn id="45" dur="26">
                                          <p:stCondLst>
                                            <p:cond delay="1312"/>
                                          </p:stCondLst>
                                        </p:cTn>
                                        <p:tgtEl>
                                          <p:spTgt spid="210"/>
                                        </p:tgtEl>
                                      </p:cBhvr>
                                      <p:to x="100000" y="80000"/>
                                    </p:animScale>
                                    <p:animScale>
                                      <p:cBhvr>
                                        <p:cTn id="46" dur="166" decel="50000">
                                          <p:stCondLst>
                                            <p:cond delay="1338"/>
                                          </p:stCondLst>
                                        </p:cTn>
                                        <p:tgtEl>
                                          <p:spTgt spid="210"/>
                                        </p:tgtEl>
                                      </p:cBhvr>
                                      <p:to x="100000" y="100000"/>
                                    </p:animScale>
                                    <p:animScale>
                                      <p:cBhvr>
                                        <p:cTn id="47" dur="26">
                                          <p:stCondLst>
                                            <p:cond delay="1642"/>
                                          </p:stCondLst>
                                        </p:cTn>
                                        <p:tgtEl>
                                          <p:spTgt spid="210"/>
                                        </p:tgtEl>
                                      </p:cBhvr>
                                      <p:to x="100000" y="90000"/>
                                    </p:animScale>
                                    <p:animScale>
                                      <p:cBhvr>
                                        <p:cTn id="48" dur="166" decel="50000">
                                          <p:stCondLst>
                                            <p:cond delay="1668"/>
                                          </p:stCondLst>
                                        </p:cTn>
                                        <p:tgtEl>
                                          <p:spTgt spid="210"/>
                                        </p:tgtEl>
                                      </p:cBhvr>
                                      <p:to x="100000" y="100000"/>
                                    </p:animScale>
                                    <p:animScale>
                                      <p:cBhvr>
                                        <p:cTn id="49" dur="26">
                                          <p:stCondLst>
                                            <p:cond delay="1808"/>
                                          </p:stCondLst>
                                        </p:cTn>
                                        <p:tgtEl>
                                          <p:spTgt spid="210"/>
                                        </p:tgtEl>
                                      </p:cBhvr>
                                      <p:to x="100000" y="95000"/>
                                    </p:animScale>
                                    <p:animScale>
                                      <p:cBhvr>
                                        <p:cTn id="50" dur="166" decel="50000">
                                          <p:stCondLst>
                                            <p:cond delay="1834"/>
                                          </p:stCondLst>
                                        </p:cTn>
                                        <p:tgtEl>
                                          <p:spTgt spid="2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08"/>
                                        </p:tgtEl>
                                        <p:attrNameLst>
                                          <p:attrName>style.visibility</p:attrName>
                                        </p:attrNameLst>
                                      </p:cBhvr>
                                      <p:to>
                                        <p:strVal val="visible"/>
                                      </p:to>
                                    </p:set>
                                    <p:animEffect transition="in" filter="fade">
                                      <p:cBhvr>
                                        <p:cTn id="55" dur="1000"/>
                                        <p:tgtEl>
                                          <p:spTgt spid="208"/>
                                        </p:tgtEl>
                                      </p:cBhvr>
                                    </p:animEffect>
                                    <p:anim calcmode="lin" valueType="num">
                                      <p:cBhvr>
                                        <p:cTn id="56" dur="1000" fill="hold"/>
                                        <p:tgtEl>
                                          <p:spTgt spid="208"/>
                                        </p:tgtEl>
                                        <p:attrNameLst>
                                          <p:attrName>ppt_x</p:attrName>
                                        </p:attrNameLst>
                                      </p:cBhvr>
                                      <p:tavLst>
                                        <p:tav tm="0">
                                          <p:val>
                                            <p:strVal val="#ppt_x"/>
                                          </p:val>
                                        </p:tav>
                                        <p:tav tm="100000">
                                          <p:val>
                                            <p:strVal val="#ppt_x"/>
                                          </p:val>
                                        </p:tav>
                                      </p:tavLst>
                                    </p:anim>
                                    <p:anim calcmode="lin" valueType="num">
                                      <p:cBhvr>
                                        <p:cTn id="57"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9"/>
                                        </p:tgtEl>
                                        <p:attrNameLst>
                                          <p:attrName>style.visibility</p:attrName>
                                        </p:attrNameLst>
                                      </p:cBhvr>
                                      <p:to>
                                        <p:strVal val="visible"/>
                                      </p:to>
                                    </p:set>
                                    <p:animEffect transition="in" filter="fade">
                                      <p:cBhvr>
                                        <p:cTn id="62" dur="1000"/>
                                        <p:tgtEl>
                                          <p:spTgt spid="209"/>
                                        </p:tgtEl>
                                      </p:cBhvr>
                                    </p:animEffect>
                                    <p:anim calcmode="lin" valueType="num">
                                      <p:cBhvr>
                                        <p:cTn id="63" dur="1000" fill="hold"/>
                                        <p:tgtEl>
                                          <p:spTgt spid="209"/>
                                        </p:tgtEl>
                                        <p:attrNameLst>
                                          <p:attrName>ppt_x</p:attrName>
                                        </p:attrNameLst>
                                      </p:cBhvr>
                                      <p:tavLst>
                                        <p:tav tm="0">
                                          <p:val>
                                            <p:strVal val="#ppt_x"/>
                                          </p:val>
                                        </p:tav>
                                        <p:tav tm="100000">
                                          <p:val>
                                            <p:strVal val="#ppt_x"/>
                                          </p:val>
                                        </p:tav>
                                      </p:tavLst>
                                    </p:anim>
                                    <p:anim calcmode="lin" valueType="num">
                                      <p:cBhvr>
                                        <p:cTn id="64"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03" grpId="0"/>
      <p:bldP spid="205" grpId="0"/>
      <p:bldP spid="208" grpId="0"/>
      <p:bldP spid="209" grpId="0"/>
      <p:bldP spid="2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265D-68CB-4DD2-BD6A-17DAD582F8C4}"/>
              </a:ext>
            </a:extLst>
          </p:cNvPr>
          <p:cNvSpPr>
            <a:spLocks noGrp="1"/>
          </p:cNvSpPr>
          <p:nvPr>
            <p:ph type="title"/>
          </p:nvPr>
        </p:nvSpPr>
        <p:spPr>
          <a:xfrm>
            <a:off x="523938" y="255721"/>
            <a:ext cx="5605629" cy="994172"/>
          </a:xfrm>
        </p:spPr>
        <p:txBody>
          <a:bodyPr vert="horz" lIns="91440" tIns="45720" rIns="91440" bIns="45720" rtlCol="0" anchor="ctr">
            <a:normAutofit/>
          </a:bodyPr>
          <a:lstStyle/>
          <a:p>
            <a:pPr algn="l">
              <a:lnSpc>
                <a:spcPct val="90000"/>
              </a:lnSpc>
            </a:pPr>
            <a:r>
              <a:rPr lang="en-US" sz="3850" kern="1200" dirty="0">
                <a:solidFill>
                  <a:schemeClr val="tx1"/>
                </a:solidFill>
                <a:latin typeface="+mj-lt"/>
                <a:ea typeface="+mj-ea"/>
                <a:cs typeface="+mj-cs"/>
              </a:rPr>
              <a:t>POST SURVEY</a:t>
            </a:r>
          </a:p>
        </p:txBody>
      </p:sp>
      <p:sp>
        <p:nvSpPr>
          <p:cNvPr id="5" name="TextBox 4">
            <a:extLst>
              <a:ext uri="{FF2B5EF4-FFF2-40B4-BE49-F238E27FC236}">
                <a16:creationId xmlns:a16="http://schemas.microsoft.com/office/drawing/2014/main" id="{4AF4A8E3-3ACC-406C-84C6-58C63896A0C8}"/>
              </a:ext>
            </a:extLst>
          </p:cNvPr>
          <p:cNvSpPr txBox="1"/>
          <p:nvPr/>
        </p:nvSpPr>
        <p:spPr>
          <a:xfrm>
            <a:off x="228600" y="1118633"/>
            <a:ext cx="5748567" cy="1467331"/>
          </a:xfrm>
          <a:prstGeom prst="rect">
            <a:avLst/>
          </a:prstGeom>
        </p:spPr>
        <p:txBody>
          <a:bodyPr vert="horz" lIns="91440" tIns="45720" rIns="91440" bIns="45720" rtlCol="0" anchor="ctr">
            <a:normAutofit/>
          </a:bodyPr>
          <a:lstStyle/>
          <a:p>
            <a:pPr marL="400050" marR="0" lvl="0" indent="-342900">
              <a:lnSpc>
                <a:spcPct val="90000"/>
              </a:lnSpc>
              <a:spcBef>
                <a:spcPts val="0"/>
              </a:spcBef>
              <a:spcAft>
                <a:spcPts val="600"/>
              </a:spcAft>
              <a:buFont typeface="Wingdings" panose="05000000000000000000" pitchFamily="2" charset="2"/>
              <a:buChar char="Ø"/>
            </a:pPr>
            <a:r>
              <a:rPr lang="en-US" sz="2100" dirty="0">
                <a:effectLst/>
              </a:rPr>
              <a:t>Document your tracking log, database, and files</a:t>
            </a:r>
          </a:p>
          <a:p>
            <a:pPr marL="857250" marR="0" lvl="1" indent="-342900">
              <a:lnSpc>
                <a:spcPct val="90000"/>
              </a:lnSpc>
              <a:spcBef>
                <a:spcPts val="0"/>
              </a:spcBef>
              <a:spcAft>
                <a:spcPts val="600"/>
              </a:spcAft>
              <a:buFont typeface="Wingdings" panose="05000000000000000000" pitchFamily="2" charset="2"/>
              <a:buChar char="q"/>
            </a:pPr>
            <a:r>
              <a:rPr lang="en-US" sz="2100" dirty="0">
                <a:effectLst/>
              </a:rPr>
              <a:t>Save site pictures with details (Device# Hazard SN., etc.) </a:t>
            </a:r>
            <a:r>
              <a:rPr lang="en-US" sz="2100" u="sng" dirty="0">
                <a:effectLst/>
                <a:hlinkClick r:id="rId3" action="ppaction://hlinkfile"/>
              </a:rPr>
              <a:t>Link</a:t>
            </a:r>
            <a:endParaRPr lang="en-US" sz="2100" dirty="0">
              <a:effectLst/>
            </a:endParaRPr>
          </a:p>
        </p:txBody>
      </p:sp>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descr="Open Folder">
            <a:extLst>
              <a:ext uri="{FF2B5EF4-FFF2-40B4-BE49-F238E27FC236}">
                <a16:creationId xmlns:a16="http://schemas.microsoft.com/office/drawing/2014/main" id="{195FF7ED-080B-F55F-82C8-B0CEBF89DF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9400" y="2865141"/>
            <a:ext cx="1143455" cy="1143455"/>
          </a:xfrm>
          <a:prstGeom prst="rect">
            <a:avLst/>
          </a:prstGeom>
        </p:spPr>
      </p:pic>
      <p:sp>
        <p:nvSpPr>
          <p:cNvPr id="11" name="TextBox 10">
            <a:extLst>
              <a:ext uri="{FF2B5EF4-FFF2-40B4-BE49-F238E27FC236}">
                <a16:creationId xmlns:a16="http://schemas.microsoft.com/office/drawing/2014/main" id="{56D244B4-42F4-4817-A571-67632610F693}"/>
              </a:ext>
            </a:extLst>
          </p:cNvPr>
          <p:cNvSpPr txBox="1"/>
          <p:nvPr/>
        </p:nvSpPr>
        <p:spPr>
          <a:xfrm>
            <a:off x="304800" y="2438400"/>
            <a:ext cx="6043640" cy="2843407"/>
          </a:xfrm>
          <a:prstGeom prst="rect">
            <a:avLst/>
          </a:prstGeom>
          <a:noFill/>
        </p:spPr>
        <p:txBody>
          <a:bodyPr wrap="square">
            <a:spAutoFit/>
          </a:bodyPr>
          <a:lstStyle/>
          <a:p>
            <a:pPr marL="285750" marR="0" lvl="0" indent="-285750">
              <a:lnSpc>
                <a:spcPct val="107000"/>
              </a:lnSpc>
              <a:spcBef>
                <a:spcPts val="0"/>
              </a:spcBef>
              <a:spcAft>
                <a:spcPts val="0"/>
              </a:spcAft>
              <a:buFont typeface="Wingdings" panose="05000000000000000000" pitchFamily="2" charset="2"/>
              <a:buChar char="Ø"/>
            </a:pPr>
            <a:r>
              <a:rPr lang="en-US" sz="2100" dirty="0">
                <a:effectLst/>
                <a:latin typeface="Calibri" panose="020F0502020204030204" pitchFamily="34" charset="0"/>
                <a:ea typeface="Calibri" panose="020F0502020204030204" pitchFamily="34" charset="0"/>
                <a:cs typeface="Times New Roman" panose="02020603050405020304" pitchFamily="18" charset="0"/>
              </a:rPr>
              <a:t>Prepare compliance letter; Owner and tenant </a:t>
            </a:r>
            <a:r>
              <a:rPr lang="en-US" sz="2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ction="ppaction://hlinkfile"/>
              </a:rPr>
              <a:t>Link</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Include:</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Photos if possible (Make is simple)</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CC: all who need to know.</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Public Works Manager</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AHJ – Planning &amp; Development</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Inspector</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Owner/Tenant</a:t>
            </a:r>
          </a:p>
        </p:txBody>
      </p:sp>
      <p:sp>
        <p:nvSpPr>
          <p:cNvPr id="13" name="TextBox 12">
            <a:extLst>
              <a:ext uri="{FF2B5EF4-FFF2-40B4-BE49-F238E27FC236}">
                <a16:creationId xmlns:a16="http://schemas.microsoft.com/office/drawing/2014/main" id="{0492C195-6205-4B77-8394-BC51EB3C5ED8}"/>
              </a:ext>
            </a:extLst>
          </p:cNvPr>
          <p:cNvSpPr txBox="1"/>
          <p:nvPr/>
        </p:nvSpPr>
        <p:spPr>
          <a:xfrm>
            <a:off x="318117" y="5333445"/>
            <a:ext cx="6539883" cy="1114408"/>
          </a:xfrm>
          <a:prstGeom prst="rect">
            <a:avLst/>
          </a:prstGeom>
          <a:noFill/>
        </p:spPr>
        <p:txBody>
          <a:bodyPr wrap="square">
            <a:spAutoFit/>
          </a:bodyPr>
          <a:lstStyle/>
          <a:p>
            <a:pPr marL="285750" marR="0" lvl="0" indent="-285750">
              <a:lnSpc>
                <a:spcPct val="107000"/>
              </a:lnSpc>
              <a:spcBef>
                <a:spcPts val="0"/>
              </a:spcBef>
              <a:spcAft>
                <a:spcPts val="800"/>
              </a:spcAft>
              <a:buFont typeface="Wingdings" panose="05000000000000000000" pitchFamily="2" charset="2"/>
              <a:buChar char="Ø"/>
            </a:pPr>
            <a:r>
              <a:rPr lang="en-US" sz="2100" dirty="0">
                <a:effectLst/>
                <a:latin typeface="Calibri" panose="020F0502020204030204" pitchFamily="34" charset="0"/>
                <a:ea typeface="Calibri" panose="020F0502020204030204" pitchFamily="34" charset="0"/>
                <a:cs typeface="Times New Roman" panose="02020603050405020304" pitchFamily="18" charset="0"/>
              </a:rPr>
              <a:t>Set up a tracking system by date for easy access and follow up. </a:t>
            </a:r>
            <a:r>
              <a:rPr lang="en-US" sz="2100" dirty="0">
                <a:latin typeface="Calibri" panose="020F0502020204030204" pitchFamily="34" charset="0"/>
                <a:ea typeface="Calibri" panose="020F0502020204030204" pitchFamily="34" charset="0"/>
                <a:cs typeface="Times New Roman" panose="02020603050405020304" pitchFamily="18" charset="0"/>
              </a:rPr>
              <a:t> Example: </a:t>
            </a:r>
            <a:r>
              <a:rPr lang="en-US" sz="2100" dirty="0">
                <a:effectLst/>
                <a:latin typeface="Calibri" panose="020F0502020204030204" pitchFamily="34" charset="0"/>
                <a:ea typeface="Calibri" panose="020F0502020204030204" pitchFamily="34" charset="0"/>
                <a:cs typeface="Times New Roman" panose="02020603050405020304" pitchFamily="18" charset="0"/>
              </a:rPr>
              <a:t>tickler file, calendar appointment etc. </a:t>
            </a:r>
          </a:p>
        </p:txBody>
      </p:sp>
    </p:spTree>
    <p:extLst>
      <p:ext uri="{BB962C8B-B14F-4D97-AF65-F5344CB8AC3E}">
        <p14:creationId xmlns:p14="http://schemas.microsoft.com/office/powerpoint/2010/main" val="288648577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696472" y="-729002"/>
            <a:ext cx="5649003" cy="7988753"/>
          </a:xfrm>
          <a:custGeom>
            <a:avLst/>
            <a:gdLst>
              <a:gd name="connsiteX0" fmla="*/ 0 w 5649003"/>
              <a:gd name="connsiteY0" fmla="*/ 3994377 h 7988753"/>
              <a:gd name="connsiteX1" fmla="*/ 2824502 w 5649003"/>
              <a:gd name="connsiteY1" fmla="*/ 0 h 7988753"/>
              <a:gd name="connsiteX2" fmla="*/ 5649004 w 5649003"/>
              <a:gd name="connsiteY2" fmla="*/ 3994377 h 7988753"/>
              <a:gd name="connsiteX3" fmla="*/ 2824502 w 5649003"/>
              <a:gd name="connsiteY3" fmla="*/ 7988754 h 7988753"/>
              <a:gd name="connsiteX4" fmla="*/ 0 w 5649003"/>
              <a:gd name="connsiteY4" fmla="*/ 3994377 h 7988753"/>
              <a:gd name="connsiteX0" fmla="*/ 0 w 5649003"/>
              <a:gd name="connsiteY0" fmla="*/ 3994377 h 7988753"/>
              <a:gd name="connsiteX1" fmla="*/ 2824502 w 5649003"/>
              <a:gd name="connsiteY1" fmla="*/ 0 h 7988753"/>
              <a:gd name="connsiteX2" fmla="*/ 5649004 w 5649003"/>
              <a:gd name="connsiteY2" fmla="*/ 3994377 h 7988753"/>
              <a:gd name="connsiteX3" fmla="*/ 2824502 w 5649003"/>
              <a:gd name="connsiteY3" fmla="*/ 7988754 h 7988753"/>
              <a:gd name="connsiteX4" fmla="*/ 0 w 5649003"/>
              <a:gd name="connsiteY4" fmla="*/ 3994377 h 798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7988753" fill="none" extrusionOk="0">
                <a:moveTo>
                  <a:pt x="0" y="3994377"/>
                </a:moveTo>
                <a:cubicBezTo>
                  <a:pt x="424224" y="1643174"/>
                  <a:pt x="1462766" y="-59824"/>
                  <a:pt x="2824502" y="0"/>
                </a:cubicBezTo>
                <a:cubicBezTo>
                  <a:pt x="4934720" y="-74372"/>
                  <a:pt x="5242469" y="1696024"/>
                  <a:pt x="5649004" y="3994377"/>
                </a:cubicBezTo>
                <a:cubicBezTo>
                  <a:pt x="5233018" y="6271073"/>
                  <a:pt x="4232022" y="8360951"/>
                  <a:pt x="2824502" y="7988754"/>
                </a:cubicBezTo>
                <a:cubicBezTo>
                  <a:pt x="1418222" y="8194670"/>
                  <a:pt x="392804" y="6616522"/>
                  <a:pt x="0" y="3994377"/>
                </a:cubicBezTo>
                <a:close/>
              </a:path>
              <a:path w="5649003" h="7988753" stroke="0" extrusionOk="0">
                <a:moveTo>
                  <a:pt x="0" y="3994377"/>
                </a:moveTo>
                <a:cubicBezTo>
                  <a:pt x="123390" y="1813414"/>
                  <a:pt x="1291067" y="72567"/>
                  <a:pt x="2824502" y="0"/>
                </a:cubicBezTo>
                <a:cubicBezTo>
                  <a:pt x="4370571" y="-222953"/>
                  <a:pt x="5827395" y="1983629"/>
                  <a:pt x="5649004" y="3994377"/>
                </a:cubicBezTo>
                <a:cubicBezTo>
                  <a:pt x="5342542" y="6154925"/>
                  <a:pt x="4006081" y="8151177"/>
                  <a:pt x="2824502" y="7988754"/>
                </a:cubicBezTo>
                <a:cubicBezTo>
                  <a:pt x="1289219" y="8202242"/>
                  <a:pt x="20941" y="6045451"/>
                  <a:pt x="0" y="3994377"/>
                </a:cubicBezTo>
                <a:close/>
              </a:path>
              <a:path w="5649003" h="7988753" fill="none" stroke="0" extrusionOk="0">
                <a:moveTo>
                  <a:pt x="0" y="3994377"/>
                </a:moveTo>
                <a:cubicBezTo>
                  <a:pt x="154280" y="1692906"/>
                  <a:pt x="1524490" y="113973"/>
                  <a:pt x="2824502" y="0"/>
                </a:cubicBezTo>
                <a:cubicBezTo>
                  <a:pt x="4355556" y="-181075"/>
                  <a:pt x="5548848" y="1928166"/>
                  <a:pt x="5649004" y="3994377"/>
                </a:cubicBezTo>
                <a:cubicBezTo>
                  <a:pt x="5402101" y="6234191"/>
                  <a:pt x="4240307" y="8226734"/>
                  <a:pt x="2824502" y="7988754"/>
                </a:cubicBezTo>
                <a:cubicBezTo>
                  <a:pt x="1223139" y="7818009"/>
                  <a:pt x="-50838" y="6387998"/>
                  <a:pt x="0" y="3994377"/>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custGeom>
                    <a:avLst/>
                    <a:gdLst>
                      <a:gd name="connsiteX0" fmla="*/ 0 w 5649003"/>
                      <a:gd name="connsiteY0" fmla="*/ 3994377 h 7988753"/>
                      <a:gd name="connsiteX1" fmla="*/ 2824502 w 5649003"/>
                      <a:gd name="connsiteY1" fmla="*/ 0 h 7988753"/>
                      <a:gd name="connsiteX2" fmla="*/ 5649004 w 5649003"/>
                      <a:gd name="connsiteY2" fmla="*/ 3994377 h 7988753"/>
                      <a:gd name="connsiteX3" fmla="*/ 2824502 w 5649003"/>
                      <a:gd name="connsiteY3" fmla="*/ 7988754 h 7988753"/>
                      <a:gd name="connsiteX4" fmla="*/ 0 w 5649003"/>
                      <a:gd name="connsiteY4" fmla="*/ 3994377 h 798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7988753" fill="none" extrusionOk="0">
                        <a:moveTo>
                          <a:pt x="0" y="3994377"/>
                        </a:moveTo>
                        <a:cubicBezTo>
                          <a:pt x="186946" y="1724370"/>
                          <a:pt x="1438121" y="-52385"/>
                          <a:pt x="2824502" y="0"/>
                        </a:cubicBezTo>
                        <a:cubicBezTo>
                          <a:pt x="4573533" y="-25557"/>
                          <a:pt x="5524760" y="1760129"/>
                          <a:pt x="5649004" y="3994377"/>
                        </a:cubicBezTo>
                        <a:cubicBezTo>
                          <a:pt x="5518761" y="6222535"/>
                          <a:pt x="4285196" y="8231096"/>
                          <a:pt x="2824502" y="7988754"/>
                        </a:cubicBezTo>
                        <a:cubicBezTo>
                          <a:pt x="1332602" y="8079924"/>
                          <a:pt x="181951" y="6393158"/>
                          <a:pt x="0" y="3994377"/>
                        </a:cubicBezTo>
                        <a:close/>
                      </a:path>
                      <a:path w="5649003" h="7988753" stroke="0" extrusionOk="0">
                        <a:moveTo>
                          <a:pt x="0" y="3994377"/>
                        </a:moveTo>
                        <a:cubicBezTo>
                          <a:pt x="-54350" y="1735993"/>
                          <a:pt x="1351726" y="167869"/>
                          <a:pt x="2824502" y="0"/>
                        </a:cubicBezTo>
                        <a:cubicBezTo>
                          <a:pt x="4343116" y="-29476"/>
                          <a:pt x="5695592" y="2113332"/>
                          <a:pt x="5649004" y="3994377"/>
                        </a:cubicBezTo>
                        <a:cubicBezTo>
                          <a:pt x="5518596" y="6213441"/>
                          <a:pt x="4081190" y="7959286"/>
                          <a:pt x="2824502" y="7988754"/>
                        </a:cubicBezTo>
                        <a:cubicBezTo>
                          <a:pt x="1192166" y="7815502"/>
                          <a:pt x="-92001" y="6198372"/>
                          <a:pt x="0" y="39943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562504-17F0-4BB6-9328-5D32C56612D0}"/>
              </a:ext>
            </a:extLst>
          </p:cNvPr>
          <p:cNvSpPr>
            <a:spLocks noGrp="1"/>
          </p:cNvSpPr>
          <p:nvPr>
            <p:ph type="title"/>
          </p:nvPr>
        </p:nvSpPr>
        <p:spPr>
          <a:xfrm>
            <a:off x="1549908" y="915186"/>
            <a:ext cx="6041898" cy="2490188"/>
          </a:xfrm>
        </p:spPr>
        <p:txBody>
          <a:bodyPr vert="horz" lIns="91440" tIns="45720" rIns="91440" bIns="45720" rtlCol="0" anchor="b">
            <a:normAutofit/>
          </a:bodyPr>
          <a:lstStyle/>
          <a:p>
            <a:pPr>
              <a:lnSpc>
                <a:spcPct val="90000"/>
              </a:lnSpc>
            </a:pPr>
            <a:r>
              <a:rPr lang="en-US" sz="6000" dirty="0">
                <a:solidFill>
                  <a:srgbClr val="FFFFFF"/>
                </a:solidFill>
                <a:latin typeface="Adobe Gothic Std B" panose="020B0800000000000000" pitchFamily="34" charset="-128"/>
                <a:ea typeface="Adobe Gothic Std B" panose="020B0800000000000000" pitchFamily="34" charset="-128"/>
              </a:rPr>
              <a:t>WHAT YOU </a:t>
            </a:r>
            <a:br>
              <a:rPr lang="en-US" sz="6000" dirty="0">
                <a:solidFill>
                  <a:srgbClr val="FFFFFF"/>
                </a:solidFill>
                <a:latin typeface="Adobe Gothic Std B" panose="020B0800000000000000" pitchFamily="34" charset="-128"/>
                <a:ea typeface="Adobe Gothic Std B" panose="020B0800000000000000" pitchFamily="34" charset="-128"/>
              </a:rPr>
            </a:br>
            <a:r>
              <a:rPr lang="en-US" sz="6000" dirty="0">
                <a:solidFill>
                  <a:srgbClr val="FFFFFF"/>
                </a:solidFill>
                <a:latin typeface="Adobe Gothic Std B" panose="020B0800000000000000" pitchFamily="34" charset="-128"/>
                <a:ea typeface="Adobe Gothic Std B" panose="020B0800000000000000" pitchFamily="34" charset="-128"/>
              </a:rPr>
              <a:t>MAY FIND</a:t>
            </a:r>
            <a:endParaRPr lang="en-US" sz="6000" kern="1200" dirty="0">
              <a:solidFill>
                <a:srgbClr val="FFFFFF"/>
              </a:solidFill>
              <a:latin typeface="Adobe Gothic Std B" panose="020B0800000000000000" pitchFamily="34" charset="-128"/>
              <a:ea typeface="Adobe Gothic Std B" panose="020B0800000000000000" pitchFamily="34" charset="-128"/>
            </a:endParaRPr>
          </a:p>
        </p:txBody>
      </p:sp>
      <p:sp>
        <p:nvSpPr>
          <p:cNvPr id="11"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173498"/>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70C027D-A56C-432E-A320-46E117C4372A}"/>
              </a:ext>
            </a:extLst>
          </p:cNvPr>
          <p:cNvSpPr txBox="1"/>
          <p:nvPr/>
        </p:nvSpPr>
        <p:spPr>
          <a:xfrm>
            <a:off x="2234973" y="4359745"/>
            <a:ext cx="4572000" cy="1200329"/>
          </a:xfrm>
          <a:prstGeom prst="rect">
            <a:avLst/>
          </a:prstGeom>
          <a:noFill/>
        </p:spPr>
        <p:txBody>
          <a:bodyPr wrap="square">
            <a:spAutoFit/>
          </a:bodyPr>
          <a:lstStyle/>
          <a:p>
            <a:pPr algn="ctr"/>
            <a:r>
              <a:rPr lang="en-US" sz="3600" dirty="0">
                <a:solidFill>
                  <a:srgbClr val="FFFFFF"/>
                </a:solidFill>
              </a:rPr>
              <a:t>IMPROPER INSTALLATIONS</a:t>
            </a:r>
            <a:endParaRPr lang="en-US" sz="3600" dirty="0"/>
          </a:p>
        </p:txBody>
      </p:sp>
    </p:spTree>
    <p:extLst>
      <p:ext uri="{BB962C8B-B14F-4D97-AF65-F5344CB8AC3E}">
        <p14:creationId xmlns:p14="http://schemas.microsoft.com/office/powerpoint/2010/main" val="33763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3EC13-EF44-465F-BB4A-762B6A87E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013" y="0"/>
            <a:ext cx="9143980" cy="6857990"/>
          </a:xfrm>
          <a:prstGeom prst="rect">
            <a:avLst/>
          </a:prstGeom>
        </p:spPr>
      </p:pic>
      <p:sp>
        <p:nvSpPr>
          <p:cNvPr id="34" name="Rectangle 3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8491C-7DB7-4F5A-A35E-00C8FEB7451A}"/>
              </a:ext>
            </a:extLst>
          </p:cNvPr>
          <p:cNvSpPr>
            <a:spLocks noGrp="1"/>
          </p:cNvSpPr>
          <p:nvPr>
            <p:ph type="title"/>
          </p:nvPr>
        </p:nvSpPr>
        <p:spPr>
          <a:xfrm>
            <a:off x="-152400" y="5317239"/>
            <a:ext cx="9346406" cy="817611"/>
          </a:xfrm>
        </p:spPr>
        <p:txBody>
          <a:bodyPr vert="horz" lIns="91440" tIns="45720" rIns="91440" bIns="45720" rtlCol="0" anchor="ctr">
            <a:normAutofit/>
          </a:bodyPr>
          <a:lstStyle/>
          <a:p>
            <a:pPr>
              <a:lnSpc>
                <a:spcPct val="90000"/>
              </a:lnSpc>
            </a:pPr>
            <a:r>
              <a:rPr lang="en-US" sz="2600" dirty="0">
                <a:solidFill>
                  <a:schemeClr val="tx1">
                    <a:lumMod val="85000"/>
                    <a:lumOff val="15000"/>
                  </a:schemeClr>
                </a:solidFill>
              </a:rPr>
              <a:t>Domestic Backflow – Improper Install (Unapproved Assembly): Before Correction</a:t>
            </a:r>
          </a:p>
        </p:txBody>
      </p:sp>
      <p:cxnSp>
        <p:nvCxnSpPr>
          <p:cNvPr id="36" name="Straight Connector 3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Arrow: U-Turn 2">
            <a:extLst>
              <a:ext uri="{FF2B5EF4-FFF2-40B4-BE49-F238E27FC236}">
                <a16:creationId xmlns:a16="http://schemas.microsoft.com/office/drawing/2014/main" id="{666E443A-B17F-4960-99EE-43A093F4D1D0}"/>
              </a:ext>
            </a:extLst>
          </p:cNvPr>
          <p:cNvSpPr/>
          <p:nvPr/>
        </p:nvSpPr>
        <p:spPr>
          <a:xfrm>
            <a:off x="4514850" y="2239992"/>
            <a:ext cx="3697448" cy="381000"/>
          </a:xfrm>
          <a:prstGeom prst="uturnArrow">
            <a:avLst>
              <a:gd name="adj1" fmla="val 13990"/>
              <a:gd name="adj2" fmla="val 24214"/>
              <a:gd name="adj3" fmla="val 29718"/>
              <a:gd name="adj4" fmla="val 70282"/>
              <a:gd name="adj5" fmla="val 10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Arrow: U-Turn 7">
            <a:extLst>
              <a:ext uri="{FF2B5EF4-FFF2-40B4-BE49-F238E27FC236}">
                <a16:creationId xmlns:a16="http://schemas.microsoft.com/office/drawing/2014/main" id="{23C5E09E-C679-468D-ADFB-BE06EDAC33A9}"/>
              </a:ext>
            </a:extLst>
          </p:cNvPr>
          <p:cNvSpPr/>
          <p:nvPr/>
        </p:nvSpPr>
        <p:spPr>
          <a:xfrm flipV="1">
            <a:off x="1905000" y="4705707"/>
            <a:ext cx="4343400" cy="533375"/>
          </a:xfrm>
          <a:prstGeom prst="uturnArrow">
            <a:avLst>
              <a:gd name="adj1" fmla="val 9901"/>
              <a:gd name="adj2" fmla="val 24214"/>
              <a:gd name="adj3" fmla="val 29718"/>
              <a:gd name="adj4" fmla="val 70282"/>
              <a:gd name="adj5" fmla="val 10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12615961"/>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6E33AB7-D010-449A-B76F-72A2E019D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65"/>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itle 1">
            <a:extLst>
              <a:ext uri="{FF2B5EF4-FFF2-40B4-BE49-F238E27FC236}">
                <a16:creationId xmlns:a16="http://schemas.microsoft.com/office/drawing/2014/main" id="{DB18491C-7DB7-4F5A-A35E-00C8FEB7451A}"/>
              </a:ext>
            </a:extLst>
          </p:cNvPr>
          <p:cNvSpPr>
            <a:spLocks noGrp="1"/>
          </p:cNvSpPr>
          <p:nvPr>
            <p:ph type="title"/>
          </p:nvPr>
        </p:nvSpPr>
        <p:spPr>
          <a:xfrm>
            <a:off x="381000" y="4915067"/>
            <a:ext cx="7467600" cy="739880"/>
          </a:xfrm>
        </p:spPr>
        <p:txBody>
          <a:bodyPr vert="horz" lIns="91440" tIns="45720" rIns="91440" bIns="45720" rtlCol="0" anchor="b">
            <a:noAutofit/>
          </a:bodyPr>
          <a:lstStyle/>
          <a:p>
            <a:pPr algn="l">
              <a:lnSpc>
                <a:spcPct val="90000"/>
              </a:lnSpc>
            </a:pPr>
            <a:r>
              <a:rPr lang="en-US" sz="3200" b="1" dirty="0"/>
              <a:t>Domestic Backflow –</a:t>
            </a:r>
            <a:br>
              <a:rPr lang="en-US" sz="3200" b="1" dirty="0"/>
            </a:br>
            <a:r>
              <a:rPr lang="en-US" sz="3200" b="1" dirty="0"/>
              <a:t>Proper Install </a:t>
            </a:r>
            <a:br>
              <a:rPr lang="en-US" sz="3200" b="1" dirty="0"/>
            </a:br>
            <a:r>
              <a:rPr lang="en-US" sz="3200" b="1" dirty="0"/>
              <a:t>(Approved Assembly): After Correction</a:t>
            </a:r>
          </a:p>
        </p:txBody>
      </p:sp>
      <p:sp>
        <p:nvSpPr>
          <p:cNvPr id="3" name="Left Brace 2">
            <a:extLst>
              <a:ext uri="{FF2B5EF4-FFF2-40B4-BE49-F238E27FC236}">
                <a16:creationId xmlns:a16="http://schemas.microsoft.com/office/drawing/2014/main" id="{694BB175-406E-4DA0-8CF6-B01E0BA2B7C1}"/>
              </a:ext>
            </a:extLst>
          </p:cNvPr>
          <p:cNvSpPr/>
          <p:nvPr/>
        </p:nvSpPr>
        <p:spPr>
          <a:xfrm rot="5400000" flipH="1">
            <a:off x="5243441" y="2833755"/>
            <a:ext cx="485915" cy="2590801"/>
          </a:xfrm>
          <a:prstGeom prst="leftBrace">
            <a:avLst>
              <a:gd name="adj1" fmla="val 21094"/>
              <a:gd name="adj2" fmla="val 47455"/>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70C88EB6-BBEE-49F2-8668-B76F89F4550E}"/>
              </a:ext>
            </a:extLst>
          </p:cNvPr>
          <p:cNvSpPr txBox="1"/>
          <p:nvPr/>
        </p:nvSpPr>
        <p:spPr>
          <a:xfrm>
            <a:off x="609600" y="5619351"/>
            <a:ext cx="7844406" cy="1015663"/>
          </a:xfrm>
          <a:prstGeom prst="rect">
            <a:avLst/>
          </a:prstGeom>
          <a:noFill/>
        </p:spPr>
        <p:txBody>
          <a:bodyPr wrap="square" rtlCol="0">
            <a:spAutoFit/>
          </a:bodyPr>
          <a:lstStyle/>
          <a:p>
            <a:r>
              <a:rPr lang="en-US" sz="2000" dirty="0"/>
              <a:t>The Double Check Valve Assembly (DCVA) is an approved backflow assembly consisting of </a:t>
            </a:r>
            <a:r>
              <a:rPr lang="en-US" sz="2000" i="1" dirty="0"/>
              <a:t>two single check </a:t>
            </a:r>
            <a:r>
              <a:rPr lang="en-US" sz="2000" dirty="0"/>
              <a:t>valves assembled within one body and furnished with </a:t>
            </a:r>
            <a:r>
              <a:rPr lang="en-US" sz="2000" i="1" dirty="0"/>
              <a:t>four test cocks and two shut-off valves</a:t>
            </a:r>
            <a:r>
              <a:rPr lang="en-US" sz="2000" dirty="0"/>
              <a:t>.</a:t>
            </a:r>
          </a:p>
        </p:txBody>
      </p:sp>
    </p:spTree>
    <p:extLst>
      <p:ext uri="{BB962C8B-B14F-4D97-AF65-F5344CB8AC3E}">
        <p14:creationId xmlns:p14="http://schemas.microsoft.com/office/powerpoint/2010/main" val="2606528187"/>
      </p:ext>
    </p:extLst>
  </p:cSld>
  <p:clrMapOvr>
    <a:masterClrMapping/>
  </p:clrMapOvr>
  <p:transition spd="slow">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C6C0-2D92-4303-BE20-5513A791F821}"/>
              </a:ext>
            </a:extLst>
          </p:cNvPr>
          <p:cNvSpPr>
            <a:spLocks noGrp="1"/>
          </p:cNvSpPr>
          <p:nvPr>
            <p:ph type="title"/>
          </p:nvPr>
        </p:nvSpPr>
        <p:spPr>
          <a:xfrm>
            <a:off x="457200" y="274638"/>
            <a:ext cx="8229600" cy="1143000"/>
          </a:xfrm>
        </p:spPr>
        <p:txBody>
          <a:bodyPr>
            <a:noAutofit/>
          </a:bodyPr>
          <a:lstStyle/>
          <a:p>
            <a:r>
              <a:rPr lang="en-US" sz="3600" dirty="0">
                <a:solidFill>
                  <a:schemeClr val="tx1">
                    <a:lumMod val="85000"/>
                    <a:lumOff val="15000"/>
                  </a:schemeClr>
                </a:solidFill>
              </a:rPr>
              <a:t>Domestic Backflow – Improper Install (Unapproved Assembly): Before Correction</a:t>
            </a:r>
            <a:endParaRPr lang="en-US" sz="3600" dirty="0"/>
          </a:p>
        </p:txBody>
      </p:sp>
      <p:pic>
        <p:nvPicPr>
          <p:cNvPr id="5" name="Picture 4">
            <a:extLst>
              <a:ext uri="{FF2B5EF4-FFF2-40B4-BE49-F238E27FC236}">
                <a16:creationId xmlns:a16="http://schemas.microsoft.com/office/drawing/2014/main" id="{E90370F3-F3A0-48E6-83ED-140CA7C48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422954"/>
            <a:ext cx="6502400" cy="4876800"/>
          </a:xfrm>
          <a:prstGeom prst="rect">
            <a:avLst/>
          </a:prstGeom>
        </p:spPr>
      </p:pic>
    </p:spTree>
    <p:extLst>
      <p:ext uri="{BB962C8B-B14F-4D97-AF65-F5344CB8AC3E}">
        <p14:creationId xmlns:p14="http://schemas.microsoft.com/office/powerpoint/2010/main" val="32551682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29D83B-6604-4ABC-B9ED-7340710ECFE9}"/>
              </a:ext>
            </a:extLst>
          </p:cNvPr>
          <p:cNvSpPr>
            <a:spLocks noGrp="1"/>
          </p:cNvSpPr>
          <p:nvPr>
            <p:ph type="title"/>
          </p:nvPr>
        </p:nvSpPr>
        <p:spPr>
          <a:xfrm>
            <a:off x="371179" y="2200086"/>
            <a:ext cx="2286000" cy="602244"/>
          </a:xfrm>
        </p:spPr>
        <p:txBody>
          <a:bodyPr anchor="b">
            <a:normAutofit fontScale="90000"/>
          </a:bodyPr>
          <a:lstStyle/>
          <a:p>
            <a:pPr algn="r"/>
            <a:r>
              <a:rPr lang="en-US" sz="3500" dirty="0">
                <a:solidFill>
                  <a:srgbClr val="FFFFFF"/>
                </a:solidFill>
              </a:rPr>
              <a:t>ABOUT ME</a:t>
            </a:r>
          </a:p>
        </p:txBody>
      </p:sp>
      <p:graphicFrame>
        <p:nvGraphicFramePr>
          <p:cNvPr id="5" name="Content Placeholder 2">
            <a:extLst>
              <a:ext uri="{FF2B5EF4-FFF2-40B4-BE49-F238E27FC236}">
                <a16:creationId xmlns:a16="http://schemas.microsoft.com/office/drawing/2014/main" id="{E1984B89-A051-4E5B-868F-B32EEA8752D1}"/>
              </a:ext>
            </a:extLst>
          </p:cNvPr>
          <p:cNvGraphicFramePr>
            <a:graphicFrameLocks noGrp="1"/>
          </p:cNvGraphicFramePr>
          <p:nvPr>
            <p:ph idx="1"/>
            <p:extLst>
              <p:ext uri="{D42A27DB-BD31-4B8C-83A1-F6EECF244321}">
                <p14:modId xmlns:p14="http://schemas.microsoft.com/office/powerpoint/2010/main" val="3566218090"/>
              </p:ext>
            </p:extLst>
          </p:nvPr>
        </p:nvGraphicFramePr>
        <p:xfrm>
          <a:off x="3070384" y="304800"/>
          <a:ext cx="592121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3493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C6C0-2D92-4303-BE20-5513A791F821}"/>
              </a:ext>
            </a:extLst>
          </p:cNvPr>
          <p:cNvSpPr>
            <a:spLocks noGrp="1"/>
          </p:cNvSpPr>
          <p:nvPr>
            <p:ph type="title"/>
          </p:nvPr>
        </p:nvSpPr>
        <p:spPr/>
        <p:txBody>
          <a:bodyPr>
            <a:normAutofit fontScale="90000"/>
          </a:bodyPr>
          <a:lstStyle/>
          <a:p>
            <a:r>
              <a:rPr lang="en-US" dirty="0">
                <a:solidFill>
                  <a:schemeClr val="tx1">
                    <a:lumMod val="85000"/>
                    <a:lumOff val="15000"/>
                  </a:schemeClr>
                </a:solidFill>
              </a:rPr>
              <a:t>Domestic Backflow – Proper Install: After Correction</a:t>
            </a:r>
            <a:endParaRPr lang="en-US" dirty="0"/>
          </a:p>
        </p:txBody>
      </p:sp>
      <p:pic>
        <p:nvPicPr>
          <p:cNvPr id="7" name="Picture 6">
            <a:extLst>
              <a:ext uri="{FF2B5EF4-FFF2-40B4-BE49-F238E27FC236}">
                <a16:creationId xmlns:a16="http://schemas.microsoft.com/office/drawing/2014/main" id="{D666774F-7584-4A99-89CE-A28EE57F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1417638"/>
            <a:ext cx="6629400" cy="4972050"/>
          </a:xfrm>
          <a:prstGeom prst="rect">
            <a:avLst/>
          </a:prstGeom>
        </p:spPr>
      </p:pic>
    </p:spTree>
    <p:extLst>
      <p:ext uri="{BB962C8B-B14F-4D97-AF65-F5344CB8AC3E}">
        <p14:creationId xmlns:p14="http://schemas.microsoft.com/office/powerpoint/2010/main" val="3524349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AE22E6-2FD7-45AC-B6F4-B8E6CA75CE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31" r="30377" b="-1"/>
          <a:stretch/>
        </p:blipFill>
        <p:spPr>
          <a:xfrm rot="5400000">
            <a:off x="6409201" y="4121707"/>
            <a:ext cx="2412052" cy="3057533"/>
          </a:xfrm>
          <a:prstGeom prst="rect">
            <a:avLst/>
          </a:prstGeom>
        </p:spPr>
      </p:pic>
      <p:pic>
        <p:nvPicPr>
          <p:cNvPr id="5" name="Picture 4">
            <a:extLst>
              <a:ext uri="{FF2B5EF4-FFF2-40B4-BE49-F238E27FC236}">
                <a16:creationId xmlns:a16="http://schemas.microsoft.com/office/drawing/2014/main" id="{A62AFB2D-3C74-4F3A-8DAA-76FF6B2BCA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77" b="6138"/>
          <a:stretch/>
        </p:blipFill>
        <p:spPr>
          <a:xfrm rot="5400000">
            <a:off x="5379824" y="698274"/>
            <a:ext cx="4470815" cy="3057525"/>
          </a:xfrm>
          <a:prstGeom prst="rect">
            <a:avLst/>
          </a:prstGeom>
        </p:spPr>
      </p:pic>
      <p:sp>
        <p:nvSpPr>
          <p:cNvPr id="13" name="Rectangle 12">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2444"/>
            <a:ext cx="6086468"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0944"/>
            <a:ext cx="6086463"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418182-E7C3-443B-B086-2C4748E99CEF}"/>
              </a:ext>
            </a:extLst>
          </p:cNvPr>
          <p:cNvSpPr>
            <a:spLocks noGrp="1"/>
          </p:cNvSpPr>
          <p:nvPr>
            <p:ph type="title"/>
          </p:nvPr>
        </p:nvSpPr>
        <p:spPr>
          <a:xfrm>
            <a:off x="200041" y="4572001"/>
            <a:ext cx="5715000" cy="1295400"/>
          </a:xfrm>
        </p:spPr>
        <p:txBody>
          <a:bodyPr vert="horz" lIns="91440" tIns="45720" rIns="91440" bIns="45720" rtlCol="0" anchor="b">
            <a:normAutofit/>
          </a:bodyPr>
          <a:lstStyle/>
          <a:p>
            <a:pPr algn="l">
              <a:lnSpc>
                <a:spcPct val="90000"/>
              </a:lnSpc>
            </a:pPr>
            <a:r>
              <a:rPr lang="en-US" sz="2000" kern="1200" dirty="0">
                <a:solidFill>
                  <a:srgbClr val="FFFFFF"/>
                </a:solidFill>
                <a:latin typeface="+mj-lt"/>
                <a:ea typeface="+mj-ea"/>
                <a:cs typeface="+mj-cs"/>
              </a:rPr>
              <a:t>Domestic Water By-Pass without backflow protection</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C766FE6D-3581-49CF-97D2-8C32570E1B12}"/>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5247" t="-1" r="-1" b="7093"/>
          <a:stretch/>
        </p:blipFill>
        <p:spPr>
          <a:xfrm>
            <a:off x="-2" y="0"/>
            <a:ext cx="6086454" cy="4460943"/>
          </a:xfrm>
          <a:prstGeom prst="rect">
            <a:avLst/>
          </a:prstGeom>
        </p:spPr>
      </p:pic>
      <p:cxnSp>
        <p:nvCxnSpPr>
          <p:cNvPr id="59" name="Straight Arrow Connector 58">
            <a:extLst>
              <a:ext uri="{FF2B5EF4-FFF2-40B4-BE49-F238E27FC236}">
                <a16:creationId xmlns:a16="http://schemas.microsoft.com/office/drawing/2014/main" id="{2C136960-6E60-490C-9982-25B45353C2A8}"/>
              </a:ext>
            </a:extLst>
          </p:cNvPr>
          <p:cNvCxnSpPr>
            <a:cxnSpLocks/>
          </p:cNvCxnSpPr>
          <p:nvPr/>
        </p:nvCxnSpPr>
        <p:spPr>
          <a:xfrm>
            <a:off x="2223202" y="2063262"/>
            <a:ext cx="977199" cy="13657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2" name="TextBox 61">
            <a:extLst>
              <a:ext uri="{FF2B5EF4-FFF2-40B4-BE49-F238E27FC236}">
                <a16:creationId xmlns:a16="http://schemas.microsoft.com/office/drawing/2014/main" id="{A10FE235-DF78-44B6-BC1A-1C615CF7EAD0}"/>
              </a:ext>
            </a:extLst>
          </p:cNvPr>
          <p:cNvSpPr txBox="1"/>
          <p:nvPr/>
        </p:nvSpPr>
        <p:spPr>
          <a:xfrm>
            <a:off x="1130439" y="1675724"/>
            <a:ext cx="2185526" cy="369332"/>
          </a:xfrm>
          <a:prstGeom prst="rect">
            <a:avLst/>
          </a:prstGeom>
          <a:noFill/>
        </p:spPr>
        <p:txBody>
          <a:bodyPr wrap="square" rtlCol="0">
            <a:spAutoFit/>
          </a:bodyPr>
          <a:lstStyle/>
          <a:p>
            <a:r>
              <a:rPr lang="en-US" dirty="0"/>
              <a:t>Unprotected By-Pass </a:t>
            </a:r>
          </a:p>
        </p:txBody>
      </p:sp>
      <p:sp>
        <p:nvSpPr>
          <p:cNvPr id="8" name="Rectangle 7">
            <a:extLst>
              <a:ext uri="{FF2B5EF4-FFF2-40B4-BE49-F238E27FC236}">
                <a16:creationId xmlns:a16="http://schemas.microsoft.com/office/drawing/2014/main" id="{89811209-2DE9-4061-AAF8-922FD1CCFB64}"/>
              </a:ext>
            </a:extLst>
          </p:cNvPr>
          <p:cNvSpPr/>
          <p:nvPr/>
        </p:nvSpPr>
        <p:spPr>
          <a:xfrm>
            <a:off x="3826322" y="5883898"/>
            <a:ext cx="4572000" cy="646331"/>
          </a:xfrm>
          <a:prstGeom prst="rect">
            <a:avLst/>
          </a:prstGeom>
        </p:spPr>
        <p:txBody>
          <a:bodyPr>
            <a:spAutoFit/>
          </a:bodyPr>
          <a:lstStyle/>
          <a:p>
            <a:r>
              <a:rPr lang="en-US" dirty="0">
                <a:solidFill>
                  <a:srgbClr val="FFFFFF"/>
                </a:solidFill>
              </a:rPr>
              <a:t>Correction: </a:t>
            </a:r>
            <a:br>
              <a:rPr lang="en-US" dirty="0">
                <a:solidFill>
                  <a:srgbClr val="FFFFFF"/>
                </a:solidFill>
              </a:rPr>
            </a:br>
            <a:r>
              <a:rPr lang="en-US" dirty="0">
                <a:solidFill>
                  <a:srgbClr val="FFFFFF"/>
                </a:solidFill>
              </a:rPr>
              <a:t>Removed and capped</a:t>
            </a:r>
            <a:endParaRPr lang="en-US" dirty="0"/>
          </a:p>
        </p:txBody>
      </p:sp>
      <p:cxnSp>
        <p:nvCxnSpPr>
          <p:cNvPr id="66" name="Straight Arrow Connector 65">
            <a:extLst>
              <a:ext uri="{FF2B5EF4-FFF2-40B4-BE49-F238E27FC236}">
                <a16:creationId xmlns:a16="http://schemas.microsoft.com/office/drawing/2014/main" id="{FE437F64-D5F7-4469-847C-CD52A9B8C368}"/>
              </a:ext>
            </a:extLst>
          </p:cNvPr>
          <p:cNvCxnSpPr>
            <a:cxnSpLocks/>
          </p:cNvCxnSpPr>
          <p:nvPr/>
        </p:nvCxnSpPr>
        <p:spPr>
          <a:xfrm flipV="1">
            <a:off x="5426442" y="6030537"/>
            <a:ext cx="879151" cy="1430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7086C49F-032A-45F5-8346-918406554C01}"/>
              </a:ext>
            </a:extLst>
          </p:cNvPr>
          <p:cNvCxnSpPr>
            <a:cxnSpLocks/>
          </p:cNvCxnSpPr>
          <p:nvPr/>
        </p:nvCxnSpPr>
        <p:spPr>
          <a:xfrm flipV="1">
            <a:off x="5426442" y="1675724"/>
            <a:ext cx="2269758" cy="44950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5653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71F3087-903F-42D7-9FB6-985106552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63" r="1818" b="-2"/>
          <a:stretch/>
        </p:blipFill>
        <p:spPr>
          <a:xfrm rot="10800000">
            <a:off x="20" y="190"/>
            <a:ext cx="6096620" cy="5291194"/>
          </a:xfrm>
          <a:prstGeom prst="rect">
            <a:avLst/>
          </a:prstGeom>
        </p:spPr>
      </p:pic>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206"/>
            <a:ext cx="9143999"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83DB87-DDAE-4F4D-9DDC-66D5E82ACE5D}"/>
              </a:ext>
            </a:extLst>
          </p:cNvPr>
          <p:cNvSpPr>
            <a:spLocks noGrp="1"/>
          </p:cNvSpPr>
          <p:nvPr>
            <p:ph type="title"/>
          </p:nvPr>
        </p:nvSpPr>
        <p:spPr>
          <a:xfrm>
            <a:off x="524786" y="5635366"/>
            <a:ext cx="5318474" cy="898581"/>
          </a:xfrm>
        </p:spPr>
        <p:txBody>
          <a:bodyPr vert="horz" lIns="91440" tIns="45720" rIns="91440" bIns="45720" rtlCol="0" anchor="ctr">
            <a:normAutofit fontScale="90000"/>
          </a:bodyPr>
          <a:lstStyle/>
          <a:p>
            <a:pPr algn="l">
              <a:lnSpc>
                <a:spcPct val="90000"/>
              </a:lnSpc>
            </a:pPr>
            <a:r>
              <a:rPr lang="en-US" sz="3500" kern="1200" dirty="0">
                <a:solidFill>
                  <a:srgbClr val="FFFFFF"/>
                </a:solidFill>
                <a:latin typeface="+mj-lt"/>
                <a:ea typeface="+mj-ea"/>
                <a:cs typeface="+mj-cs"/>
              </a:rPr>
              <a:t>Dock Water (Table 13) </a:t>
            </a:r>
            <a:br>
              <a:rPr lang="en-US" sz="3500" kern="1200" dirty="0">
                <a:solidFill>
                  <a:srgbClr val="FFFFFF"/>
                </a:solidFill>
                <a:latin typeface="+mj-lt"/>
                <a:ea typeface="+mj-ea"/>
                <a:cs typeface="+mj-cs"/>
              </a:rPr>
            </a:br>
            <a:r>
              <a:rPr lang="en-US" sz="3500" kern="1200" dirty="0">
                <a:solidFill>
                  <a:srgbClr val="FFFFFF"/>
                </a:solidFill>
                <a:latin typeface="+mj-lt"/>
                <a:ea typeface="+mj-ea"/>
                <a:cs typeface="+mj-cs"/>
              </a:rPr>
              <a:t>Severe High Health Hazard </a:t>
            </a: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5282206"/>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5CC009F4-CA06-444D-A889-A9C314F278EC}"/>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0253" r="-3" b="2956"/>
          <a:stretch/>
        </p:blipFill>
        <p:spPr>
          <a:xfrm rot="5400000">
            <a:off x="4974628" y="1122014"/>
            <a:ext cx="5291384" cy="3047357"/>
          </a:xfrm>
          <a:prstGeom prst="rect">
            <a:avLst/>
          </a:prstGeom>
        </p:spPr>
      </p:pic>
    </p:spTree>
    <p:extLst>
      <p:ext uri="{BB962C8B-B14F-4D97-AF65-F5344CB8AC3E}">
        <p14:creationId xmlns:p14="http://schemas.microsoft.com/office/powerpoint/2010/main" val="13792177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0A84D93A-533C-452E-812B-86DCCD612D9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996" r="13247" b="-2"/>
          <a:stretch/>
        </p:blipFill>
        <p:spPr>
          <a:xfrm>
            <a:off x="3028949" y="10"/>
            <a:ext cx="6120019" cy="6875809"/>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F7DB2C8-396B-4293-B3DF-DD14ED807553}"/>
              </a:ext>
            </a:extLst>
          </p:cNvPr>
          <p:cNvSpPr>
            <a:spLocks noGrp="1"/>
          </p:cNvSpPr>
          <p:nvPr>
            <p:ph type="title"/>
          </p:nvPr>
        </p:nvSpPr>
        <p:spPr>
          <a:xfrm>
            <a:off x="400854" y="2950387"/>
            <a:ext cx="2289220" cy="3531403"/>
          </a:xfrm>
        </p:spPr>
        <p:txBody>
          <a:bodyPr vert="horz" lIns="91440" tIns="45720" rIns="91440" bIns="45720" rtlCol="0" anchor="t">
            <a:normAutofit fontScale="90000"/>
          </a:bodyPr>
          <a:lstStyle/>
          <a:p>
            <a:pPr algn="r">
              <a:lnSpc>
                <a:spcPct val="90000"/>
              </a:lnSpc>
            </a:pPr>
            <a:r>
              <a:rPr lang="en-US" sz="3000" dirty="0">
                <a:solidFill>
                  <a:srgbClr val="FFFFFF"/>
                </a:solidFill>
              </a:rPr>
              <a:t>RPBA installed behind beverage dispenser hoses making testing &amp; repair difficult.</a:t>
            </a:r>
          </a:p>
        </p:txBody>
      </p:sp>
      <p:sp>
        <p:nvSpPr>
          <p:cNvPr id="3" name="TextBox 2">
            <a:extLst>
              <a:ext uri="{FF2B5EF4-FFF2-40B4-BE49-F238E27FC236}">
                <a16:creationId xmlns:a16="http://schemas.microsoft.com/office/drawing/2014/main" id="{1B38FE89-291F-4A6C-BB50-B98994C86C18}"/>
              </a:ext>
            </a:extLst>
          </p:cNvPr>
          <p:cNvSpPr txBox="1"/>
          <p:nvPr/>
        </p:nvSpPr>
        <p:spPr>
          <a:xfrm rot="21253442">
            <a:off x="3997291" y="2667074"/>
            <a:ext cx="1550910" cy="115714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25821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6E83B88-E506-463D-8593-7DEA0E78DF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60" r="3022" b="-2"/>
          <a:stretch/>
        </p:blipFill>
        <p:spPr>
          <a:xfrm>
            <a:off x="20" y="190"/>
            <a:ext cx="6096620" cy="5291194"/>
          </a:xfrm>
          <a:prstGeom prst="rect">
            <a:avLst/>
          </a:prstGeom>
        </p:spPr>
      </p:pic>
      <p:sp>
        <p:nvSpPr>
          <p:cNvPr id="12" name="Rectangle 1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206"/>
            <a:ext cx="9143999"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B0C5E3-0292-4522-A374-B0D43E31FA23}"/>
              </a:ext>
            </a:extLst>
          </p:cNvPr>
          <p:cNvSpPr>
            <a:spLocks noGrp="1"/>
          </p:cNvSpPr>
          <p:nvPr>
            <p:ph type="title"/>
          </p:nvPr>
        </p:nvSpPr>
        <p:spPr>
          <a:xfrm>
            <a:off x="524786" y="5635366"/>
            <a:ext cx="5571854" cy="898581"/>
          </a:xfrm>
        </p:spPr>
        <p:txBody>
          <a:bodyPr vert="horz" lIns="91440" tIns="45720" rIns="91440" bIns="45720" rtlCol="0" anchor="ctr">
            <a:noAutofit/>
          </a:bodyPr>
          <a:lstStyle/>
          <a:p>
            <a:pPr algn="l">
              <a:lnSpc>
                <a:spcPct val="90000"/>
              </a:lnSpc>
            </a:pPr>
            <a:r>
              <a:rPr lang="en-US" sz="2400" kern="1200" dirty="0">
                <a:solidFill>
                  <a:srgbClr val="FFFFFF"/>
                </a:solidFill>
                <a:latin typeface="+mj-lt"/>
                <a:ea typeface="+mj-ea"/>
                <a:cs typeface="+mj-cs"/>
              </a:rPr>
              <a:t>Support stand installed over assembly access – requiring removal for repair</a:t>
            </a: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5282206"/>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EBB4544F-8917-4194-BBDD-79FB85A485F8}"/>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6241" r="-3" b="6969"/>
          <a:stretch/>
        </p:blipFill>
        <p:spPr>
          <a:xfrm rot="5400000">
            <a:off x="4974628" y="1122014"/>
            <a:ext cx="5291384" cy="3047357"/>
          </a:xfrm>
          <a:prstGeom prst="rect">
            <a:avLst/>
          </a:prstGeom>
        </p:spPr>
      </p:pic>
      <p:cxnSp>
        <p:nvCxnSpPr>
          <p:cNvPr id="11" name="Straight Arrow Connector 10">
            <a:extLst>
              <a:ext uri="{FF2B5EF4-FFF2-40B4-BE49-F238E27FC236}">
                <a16:creationId xmlns:a16="http://schemas.microsoft.com/office/drawing/2014/main" id="{5F8EAB52-6F73-4323-AA91-B0F8E93DF6C2}"/>
              </a:ext>
            </a:extLst>
          </p:cNvPr>
          <p:cNvCxnSpPr>
            <a:cxnSpLocks/>
          </p:cNvCxnSpPr>
          <p:nvPr/>
        </p:nvCxnSpPr>
        <p:spPr>
          <a:xfrm>
            <a:off x="1143000" y="3581400"/>
            <a:ext cx="4419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1068BE9D-D294-4680-9612-360F8F82AC1C}"/>
              </a:ext>
            </a:extLst>
          </p:cNvPr>
          <p:cNvSpPr/>
          <p:nvPr/>
        </p:nvSpPr>
        <p:spPr>
          <a:xfrm>
            <a:off x="7848600" y="2629071"/>
            <a:ext cx="457200" cy="6858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994113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2A2025-6B95-4D0D-B057-504CCA142DBB}"/>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2400" kern="1200" dirty="0">
                <a:solidFill>
                  <a:srgbClr val="FFFFFF"/>
                </a:solidFill>
                <a:latin typeface="+mj-lt"/>
                <a:ea typeface="+mj-ea"/>
                <a:cs typeface="+mj-cs"/>
              </a:rPr>
              <a:t>Installation over 5’ without permanent platform for testing and repairs</a:t>
            </a:r>
          </a:p>
        </p:txBody>
      </p:sp>
      <p:pic>
        <p:nvPicPr>
          <p:cNvPr id="4" name="Picture 3">
            <a:extLst>
              <a:ext uri="{FF2B5EF4-FFF2-40B4-BE49-F238E27FC236}">
                <a16:creationId xmlns:a16="http://schemas.microsoft.com/office/drawing/2014/main" id="{A0A40F7E-11FD-4C46-9F6F-B6D9BFD184ED}"/>
              </a:ext>
            </a:extLst>
          </p:cNvPr>
          <p:cNvPicPr>
            <a:picLocks noChangeAspect="1"/>
          </p:cNvPicPr>
          <p:nvPr/>
        </p:nvPicPr>
        <p:blipFill>
          <a:blip r:embed="rId3"/>
          <a:stretch>
            <a:fillRect/>
          </a:stretch>
        </p:blipFill>
        <p:spPr>
          <a:xfrm>
            <a:off x="4037472" y="643466"/>
            <a:ext cx="4176555" cy="5568739"/>
          </a:xfrm>
          <a:prstGeom prst="rect">
            <a:avLst/>
          </a:prstGeom>
        </p:spPr>
      </p:pic>
    </p:spTree>
    <p:extLst>
      <p:ext uri="{BB962C8B-B14F-4D97-AF65-F5344CB8AC3E}">
        <p14:creationId xmlns:p14="http://schemas.microsoft.com/office/powerpoint/2010/main" val="41866083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4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4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2B089B-41F6-46B1-BC4A-A6D21C3F1BA3}"/>
              </a:ext>
            </a:extLst>
          </p:cNvPr>
          <p:cNvSpPr>
            <a:spLocks noGrp="1"/>
          </p:cNvSpPr>
          <p:nvPr>
            <p:ph type="title"/>
          </p:nvPr>
        </p:nvSpPr>
        <p:spPr>
          <a:xfrm>
            <a:off x="0" y="687479"/>
            <a:ext cx="3345180" cy="2079999"/>
          </a:xfrm>
        </p:spPr>
        <p:txBody>
          <a:bodyPr anchor="b">
            <a:normAutofit/>
          </a:bodyPr>
          <a:lstStyle/>
          <a:p>
            <a:r>
              <a:rPr lang="en-US" sz="3000" dirty="0"/>
              <a:t>SVB </a:t>
            </a:r>
            <a:br>
              <a:rPr lang="en-US" sz="3000" dirty="0"/>
            </a:br>
            <a:r>
              <a:rPr lang="en-US" sz="1800" dirty="0"/>
              <a:t>(</a:t>
            </a:r>
            <a:r>
              <a:rPr lang="en-US" sz="1800" b="1" dirty="0"/>
              <a:t>S</a:t>
            </a:r>
            <a:r>
              <a:rPr lang="en-US" sz="1800" dirty="0"/>
              <a:t>pill Resistant </a:t>
            </a:r>
            <a:r>
              <a:rPr lang="en-US" sz="1800" b="1" dirty="0"/>
              <a:t>V</a:t>
            </a:r>
            <a:r>
              <a:rPr lang="en-US" sz="1800" dirty="0"/>
              <a:t>acuum </a:t>
            </a:r>
            <a:r>
              <a:rPr lang="en-US" sz="1800" b="1" dirty="0"/>
              <a:t>B</a:t>
            </a:r>
            <a:r>
              <a:rPr lang="en-US" sz="1800" dirty="0"/>
              <a:t>reaker)</a:t>
            </a:r>
            <a:br>
              <a:rPr lang="en-US" sz="3600" dirty="0"/>
            </a:br>
            <a:r>
              <a:rPr lang="en-US" sz="3000" dirty="0"/>
              <a:t>Installation – </a:t>
            </a:r>
            <a:br>
              <a:rPr lang="en-US" sz="3000" dirty="0"/>
            </a:br>
            <a:r>
              <a:rPr lang="en-US" sz="3000" dirty="0"/>
              <a:t>Over 5’</a:t>
            </a:r>
          </a:p>
        </p:txBody>
      </p:sp>
      <p:grpSp>
        <p:nvGrpSpPr>
          <p:cNvPr id="47" name="Group 46">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5763" y="73152"/>
            <a:ext cx="884223" cy="232963"/>
            <a:chOff x="7763256" y="73152"/>
            <a:chExt cx="1178966" cy="232963"/>
          </a:xfrm>
        </p:grpSpPr>
        <p:sp>
          <p:nvSpPr>
            <p:cNvPr id="48"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4A7FB498-28A1-46C4-B8B0-A0F9F478CC4D}"/>
              </a:ext>
            </a:extLst>
          </p:cNvPr>
          <p:cNvSpPr>
            <a:spLocks noGrp="1"/>
          </p:cNvSpPr>
          <p:nvPr>
            <p:ph idx="1"/>
          </p:nvPr>
        </p:nvSpPr>
        <p:spPr>
          <a:xfrm>
            <a:off x="445770" y="3155626"/>
            <a:ext cx="2583180" cy="2935176"/>
          </a:xfrm>
        </p:spPr>
        <p:txBody>
          <a:bodyPr anchor="ctr">
            <a:normAutofit/>
          </a:bodyPr>
          <a:lstStyle/>
          <a:p>
            <a:r>
              <a:rPr lang="en-US" sz="1600" dirty="0"/>
              <a:t>To test a SVB a tester is required to removed the Bonnet (Cap) and visually verify the water has drained and the </a:t>
            </a:r>
            <a:r>
              <a:rPr lang="en-US" sz="1600"/>
              <a:t>air inlet fully </a:t>
            </a:r>
            <a:r>
              <a:rPr lang="en-US" sz="1600" dirty="0"/>
              <a:t>opened.</a:t>
            </a:r>
          </a:p>
        </p:txBody>
      </p:sp>
      <p:pic>
        <p:nvPicPr>
          <p:cNvPr id="4" name="Content Placeholder 3">
            <a:extLst>
              <a:ext uri="{FF2B5EF4-FFF2-40B4-BE49-F238E27FC236}">
                <a16:creationId xmlns:a16="http://schemas.microsoft.com/office/drawing/2014/main" id="{3FCDB22E-A853-4E86-BC0E-5E437F30A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27" r="1" b="18031"/>
          <a:stretch/>
        </p:blipFill>
        <p:spPr>
          <a:xfrm rot="5400000">
            <a:off x="1898926" y="1982323"/>
            <a:ext cx="5577118" cy="2674620"/>
          </a:xfrm>
          <a:prstGeom prst="rect">
            <a:avLst/>
          </a:prstGeom>
        </p:spPr>
      </p:pic>
      <p:pic>
        <p:nvPicPr>
          <p:cNvPr id="5" name="Content Placeholder 4">
            <a:extLst>
              <a:ext uri="{FF2B5EF4-FFF2-40B4-BE49-F238E27FC236}">
                <a16:creationId xmlns:a16="http://schemas.microsoft.com/office/drawing/2014/main" id="{FF609A84-3977-4C67-B07E-E6A67936EE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377" r="1" b="9682"/>
          <a:stretch/>
        </p:blipFill>
        <p:spPr>
          <a:xfrm rot="5400000">
            <a:off x="4720951" y="1976031"/>
            <a:ext cx="5577118" cy="2674620"/>
          </a:xfrm>
          <a:prstGeom prst="rect">
            <a:avLst/>
          </a:prstGeom>
        </p:spPr>
      </p:pic>
      <p:sp>
        <p:nvSpPr>
          <p:cNvPr id="69" name="Rectangle 6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DB04DED-8EEC-48C2-9DE3-7CE9658AC046}"/>
              </a:ext>
            </a:extLst>
          </p:cNvPr>
          <p:cNvSpPr/>
          <p:nvPr/>
        </p:nvSpPr>
        <p:spPr>
          <a:xfrm>
            <a:off x="6553200" y="454570"/>
            <a:ext cx="762000" cy="46581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1E2CD412-C8A9-42FA-89BB-ED20FE9BC537}"/>
              </a:ext>
            </a:extLst>
          </p:cNvPr>
          <p:cNvCxnSpPr>
            <a:cxnSpLocks/>
          </p:cNvCxnSpPr>
          <p:nvPr/>
        </p:nvCxnSpPr>
        <p:spPr>
          <a:xfrm flipH="1">
            <a:off x="4876800" y="775674"/>
            <a:ext cx="1682538" cy="6992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40928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33954A1-BB90-4B0D-A228-2ECF09EEBD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71" b="5344"/>
          <a:stretch/>
        </p:blipFill>
        <p:spPr>
          <a:xfrm rot="5400000">
            <a:off x="-1400281" y="1400281"/>
            <a:ext cx="6858000" cy="4057437"/>
          </a:xfrm>
          <a:prstGeom prst="rect">
            <a:avLst/>
          </a:prstGeom>
        </p:spPr>
      </p:pic>
      <p:sp>
        <p:nvSpPr>
          <p:cNvPr id="14" name="Rectangle 13">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0" y="1"/>
            <a:ext cx="5086350"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5">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423" y="685800"/>
            <a:ext cx="4057227"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7FB07F-B40B-449B-B851-E9B5AC62B3AA}"/>
              </a:ext>
            </a:extLst>
          </p:cNvPr>
          <p:cNvSpPr>
            <a:spLocks noGrp="1"/>
          </p:cNvSpPr>
          <p:nvPr>
            <p:ph type="title"/>
          </p:nvPr>
        </p:nvSpPr>
        <p:spPr>
          <a:xfrm>
            <a:off x="4572423" y="914400"/>
            <a:ext cx="3752850" cy="2209800"/>
          </a:xfrm>
        </p:spPr>
        <p:txBody>
          <a:bodyPr anchor="b">
            <a:normAutofit fontScale="90000"/>
          </a:bodyPr>
          <a:lstStyle/>
          <a:p>
            <a:pPr algn="l"/>
            <a:r>
              <a:rPr lang="en-US" sz="2800" u="sng" dirty="0">
                <a:solidFill>
                  <a:schemeClr val="tx1">
                    <a:lumMod val="65000"/>
                    <a:lumOff val="35000"/>
                  </a:schemeClr>
                </a:solidFill>
              </a:rPr>
              <a:t>Application:</a:t>
            </a:r>
            <a:br>
              <a:rPr lang="en-US" sz="2800" dirty="0">
                <a:solidFill>
                  <a:schemeClr val="tx1">
                    <a:lumMod val="65000"/>
                    <a:lumOff val="35000"/>
                  </a:schemeClr>
                </a:solidFill>
              </a:rPr>
            </a:br>
            <a:r>
              <a:rPr lang="en-US" sz="2800" dirty="0">
                <a:solidFill>
                  <a:schemeClr val="tx1">
                    <a:lumMod val="65000"/>
                    <a:lumOff val="35000"/>
                  </a:schemeClr>
                </a:solidFill>
              </a:rPr>
              <a:t>Hood Scrubber</a:t>
            </a:r>
            <a:br>
              <a:rPr lang="en-US" sz="2800" dirty="0">
                <a:solidFill>
                  <a:schemeClr val="tx1">
                    <a:lumMod val="65000"/>
                    <a:lumOff val="35000"/>
                  </a:schemeClr>
                </a:solidFill>
              </a:rPr>
            </a:br>
            <a:br>
              <a:rPr lang="en-US" sz="1600" dirty="0">
                <a:solidFill>
                  <a:schemeClr val="tx1">
                    <a:lumMod val="65000"/>
                    <a:lumOff val="35000"/>
                  </a:schemeClr>
                </a:solidFill>
              </a:rPr>
            </a:br>
            <a:r>
              <a:rPr lang="en-US" sz="2800" u="sng" dirty="0">
                <a:solidFill>
                  <a:schemeClr val="tx1">
                    <a:lumMod val="65000"/>
                    <a:lumOff val="35000"/>
                  </a:schemeClr>
                </a:solidFill>
              </a:rPr>
              <a:t>Hazard:</a:t>
            </a:r>
            <a:br>
              <a:rPr lang="en-US" sz="2800" dirty="0">
                <a:solidFill>
                  <a:schemeClr val="tx1">
                    <a:lumMod val="65000"/>
                    <a:lumOff val="35000"/>
                  </a:schemeClr>
                </a:solidFill>
              </a:rPr>
            </a:br>
            <a:r>
              <a:rPr lang="en-US" sz="2800" dirty="0">
                <a:solidFill>
                  <a:schemeClr val="tx1">
                    <a:lumMod val="65000"/>
                    <a:lumOff val="35000"/>
                  </a:schemeClr>
                </a:solidFill>
              </a:rPr>
              <a:t>High Health Hazard</a:t>
            </a:r>
            <a:br>
              <a:rPr lang="en-US" sz="2800" dirty="0">
                <a:solidFill>
                  <a:schemeClr val="tx1">
                    <a:lumMod val="65000"/>
                    <a:lumOff val="35000"/>
                  </a:schemeClr>
                </a:solidFill>
              </a:rPr>
            </a:br>
            <a:br>
              <a:rPr lang="en-US" sz="1800" dirty="0">
                <a:solidFill>
                  <a:schemeClr val="tx1">
                    <a:lumMod val="65000"/>
                    <a:lumOff val="35000"/>
                  </a:schemeClr>
                </a:solidFill>
              </a:rPr>
            </a:br>
            <a:r>
              <a:rPr lang="en-US" sz="2800" u="sng" dirty="0">
                <a:solidFill>
                  <a:schemeClr val="tx1">
                    <a:lumMod val="65000"/>
                    <a:lumOff val="35000"/>
                  </a:schemeClr>
                </a:solidFill>
              </a:rPr>
              <a:t>Installation Issues:</a:t>
            </a:r>
            <a:endParaRPr lang="en-US" sz="2800" dirty="0">
              <a:solidFill>
                <a:schemeClr val="tx1">
                  <a:lumMod val="65000"/>
                  <a:lumOff val="35000"/>
                </a:schemeClr>
              </a:solidFill>
            </a:endParaRPr>
          </a:p>
        </p:txBody>
      </p:sp>
      <p:sp>
        <p:nvSpPr>
          <p:cNvPr id="7" name="Title 1">
            <a:extLst>
              <a:ext uri="{FF2B5EF4-FFF2-40B4-BE49-F238E27FC236}">
                <a16:creationId xmlns:a16="http://schemas.microsoft.com/office/drawing/2014/main" id="{8EA3DF05-1527-435E-B429-44FD3C2E37FE}"/>
              </a:ext>
            </a:extLst>
          </p:cNvPr>
          <p:cNvSpPr txBox="1">
            <a:spLocks/>
          </p:cNvSpPr>
          <p:nvPr/>
        </p:nvSpPr>
        <p:spPr>
          <a:xfrm>
            <a:off x="4571578" y="3124200"/>
            <a:ext cx="4133639" cy="30480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65000"/>
                    <a:lumOff val="35000"/>
                  </a:schemeClr>
                </a:solidFill>
                <a:cs typeface="Andalus" panose="02020603050405020304"/>
              </a:rPr>
              <a:t>UPC 603.4.9 Prohibited Location. </a:t>
            </a:r>
          </a:p>
          <a:p>
            <a:pPr algn="l"/>
            <a:endParaRPr lang="en-US" sz="1200" dirty="0">
              <a:solidFill>
                <a:schemeClr val="tx1">
                  <a:lumMod val="65000"/>
                  <a:lumOff val="35000"/>
                </a:schemeClr>
              </a:solidFill>
              <a:cs typeface="Andalus" panose="02020603050405020304"/>
            </a:endParaRPr>
          </a:p>
          <a:p>
            <a:pPr algn="l"/>
            <a:r>
              <a:rPr lang="en-US" sz="2000" dirty="0">
                <a:solidFill>
                  <a:schemeClr val="tx1">
                    <a:lumMod val="65000"/>
                    <a:lumOff val="35000"/>
                  </a:schemeClr>
                </a:solidFill>
                <a:cs typeface="Andalus" panose="02020603050405020304"/>
              </a:rPr>
              <a:t>Backflow prevention devices with atmospheric vents or ports shall not be installed in pits, underground or in submerged locations. Backflow preventers shall not be located in any area containing fumes or aerosols that are toxic, poisonous, infectious, or corrosive. </a:t>
            </a:r>
          </a:p>
        </p:txBody>
      </p:sp>
    </p:spTree>
    <p:extLst>
      <p:ext uri="{BB962C8B-B14F-4D97-AF65-F5344CB8AC3E}">
        <p14:creationId xmlns:p14="http://schemas.microsoft.com/office/powerpoint/2010/main" val="387751217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222215-8F26-43A2-8BAB-1495BFC7705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02CA3FB0-FB14-4646-92AC-2CF39AE5044C}"/>
              </a:ext>
            </a:extLst>
          </p:cNvPr>
          <p:cNvSpPr>
            <a:spLocks noGrp="1"/>
          </p:cNvSpPr>
          <p:nvPr>
            <p:ph type="title"/>
          </p:nvPr>
        </p:nvSpPr>
        <p:spPr>
          <a:xfrm>
            <a:off x="480060" y="640080"/>
            <a:ext cx="2064265"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nSpc>
                <a:spcPct val="90000"/>
              </a:lnSpc>
            </a:pPr>
            <a:r>
              <a:rPr lang="en-US" sz="2400" dirty="0">
                <a:solidFill>
                  <a:srgbClr val="262626"/>
                </a:solidFill>
              </a:rPr>
              <a:t>Chemical Container Resting &amp; Leaking on assembly</a:t>
            </a:r>
          </a:p>
        </p:txBody>
      </p:sp>
      <p:cxnSp>
        <p:nvCxnSpPr>
          <p:cNvPr id="5" name="Straight Arrow Connector 4">
            <a:extLst>
              <a:ext uri="{FF2B5EF4-FFF2-40B4-BE49-F238E27FC236}">
                <a16:creationId xmlns:a16="http://schemas.microsoft.com/office/drawing/2014/main" id="{EFFAB19D-01F6-4D7B-AEF3-8439A6899456}"/>
              </a:ext>
            </a:extLst>
          </p:cNvPr>
          <p:cNvCxnSpPr/>
          <p:nvPr/>
        </p:nvCxnSpPr>
        <p:spPr>
          <a:xfrm flipV="1">
            <a:off x="2362200" y="990600"/>
            <a:ext cx="2667000"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582863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E84B-05F1-4025-BA4A-EA92F612D983}"/>
              </a:ext>
            </a:extLst>
          </p:cNvPr>
          <p:cNvSpPr>
            <a:spLocks noGrp="1"/>
          </p:cNvSpPr>
          <p:nvPr>
            <p:ph type="title"/>
          </p:nvPr>
        </p:nvSpPr>
        <p:spPr/>
        <p:txBody>
          <a:bodyPr>
            <a:normAutofit fontScale="90000"/>
          </a:bodyPr>
          <a:lstStyle/>
          <a:p>
            <a:r>
              <a:rPr lang="en-US" dirty="0"/>
              <a:t>RPBA’s without </a:t>
            </a:r>
            <a:br>
              <a:rPr lang="en-US" dirty="0"/>
            </a:br>
            <a:r>
              <a:rPr lang="en-US" dirty="0"/>
              <a:t>12” Relief Valve Clearance</a:t>
            </a:r>
          </a:p>
        </p:txBody>
      </p:sp>
      <p:pic>
        <p:nvPicPr>
          <p:cNvPr id="9" name="Content Placeholder 8">
            <a:extLst>
              <a:ext uri="{FF2B5EF4-FFF2-40B4-BE49-F238E27FC236}">
                <a16:creationId xmlns:a16="http://schemas.microsoft.com/office/drawing/2014/main" id="{B4F0E8D5-C8CA-46C3-8B7C-F245750AB54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559" t="19403" b="22388"/>
          <a:stretch/>
        </p:blipFill>
        <p:spPr>
          <a:xfrm rot="5400000">
            <a:off x="186674" y="1459564"/>
            <a:ext cx="4754562" cy="4670709"/>
          </a:xfrm>
          <a:prstGeom prst="ellipse">
            <a:avLst/>
          </a:prstGeom>
          <a:ln>
            <a:noFill/>
          </a:ln>
          <a:effectLst>
            <a:softEdge rad="112500"/>
          </a:effectLst>
        </p:spPr>
      </p:pic>
      <p:pic>
        <p:nvPicPr>
          <p:cNvPr id="11" name="Picture 10">
            <a:extLst>
              <a:ext uri="{FF2B5EF4-FFF2-40B4-BE49-F238E27FC236}">
                <a16:creationId xmlns:a16="http://schemas.microsoft.com/office/drawing/2014/main" id="{972CA805-9ECD-4E09-AFB5-62D1E5083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33" t="15556" r="16666" b="8889"/>
          <a:stretch/>
        </p:blipFill>
        <p:spPr>
          <a:xfrm>
            <a:off x="4876800" y="1676400"/>
            <a:ext cx="4172160" cy="4298590"/>
          </a:xfrm>
          <a:prstGeom prst="ellipse">
            <a:avLst/>
          </a:prstGeom>
          <a:ln>
            <a:noFill/>
          </a:ln>
          <a:effectLst>
            <a:softEdge rad="112500"/>
          </a:effectLst>
        </p:spPr>
      </p:pic>
      <p:cxnSp>
        <p:nvCxnSpPr>
          <p:cNvPr id="4" name="Straight Connector 3">
            <a:extLst>
              <a:ext uri="{FF2B5EF4-FFF2-40B4-BE49-F238E27FC236}">
                <a16:creationId xmlns:a16="http://schemas.microsoft.com/office/drawing/2014/main" id="{C76F26EF-3EFD-49FA-9745-6A9A0A7D2910}"/>
              </a:ext>
            </a:extLst>
          </p:cNvPr>
          <p:cNvCxnSpPr>
            <a:cxnSpLocks/>
          </p:cNvCxnSpPr>
          <p:nvPr/>
        </p:nvCxnSpPr>
        <p:spPr>
          <a:xfrm>
            <a:off x="6705600" y="4267200"/>
            <a:ext cx="0" cy="381000"/>
          </a:xfrm>
          <a:prstGeom prst="line">
            <a:avLst/>
          </a:prstGeom>
          <a:ln>
            <a:headEnd type="arrow" w="med" len="med"/>
            <a:tailEnd type="arrow" w="med" len="med"/>
          </a:ln>
        </p:spPr>
        <p:style>
          <a:lnRef idx="2">
            <a:schemeClr val="accent5"/>
          </a:lnRef>
          <a:fillRef idx="0">
            <a:schemeClr val="accent5"/>
          </a:fillRef>
          <a:effectRef idx="1">
            <a:schemeClr val="accent5"/>
          </a:effectRef>
          <a:fontRef idx="minor">
            <a:schemeClr val="tx1"/>
          </a:fontRef>
        </p:style>
      </p:cxnSp>
      <p:cxnSp>
        <p:nvCxnSpPr>
          <p:cNvPr id="10" name="Straight Connector 9">
            <a:extLst>
              <a:ext uri="{FF2B5EF4-FFF2-40B4-BE49-F238E27FC236}">
                <a16:creationId xmlns:a16="http://schemas.microsoft.com/office/drawing/2014/main" id="{CF3E8BC8-C26F-46F8-A9E6-FE0FAA4CA3D2}"/>
              </a:ext>
            </a:extLst>
          </p:cNvPr>
          <p:cNvCxnSpPr>
            <a:cxnSpLocks/>
          </p:cNvCxnSpPr>
          <p:nvPr/>
        </p:nvCxnSpPr>
        <p:spPr>
          <a:xfrm>
            <a:off x="2819400" y="4019550"/>
            <a:ext cx="0" cy="495300"/>
          </a:xfrm>
          <a:prstGeom prst="line">
            <a:avLst/>
          </a:prstGeom>
          <a:ln>
            <a:headEnd type="arrow" w="med" len="med"/>
            <a:tailEnd type="arrow" w="med" len="med"/>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82356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6250" y="640823"/>
            <a:ext cx="2563994" cy="5583148"/>
          </a:xfrm>
        </p:spPr>
        <p:txBody>
          <a:bodyPr anchor="ctr">
            <a:normAutofit/>
          </a:bodyPr>
          <a:lstStyle/>
          <a:p>
            <a:r>
              <a:rPr lang="en-US" sz="2900" dirty="0">
                <a:latin typeface="Algerian" panose="04020705040A02060702" pitchFamily="82" charset="0"/>
              </a:rPr>
              <a:t>WHAT IS A CROSS CONNECTION?</a:t>
            </a:r>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3" name="Content Placeholder 2">
            <a:extLst>
              <a:ext uri="{FF2B5EF4-FFF2-40B4-BE49-F238E27FC236}">
                <a16:creationId xmlns:a16="http://schemas.microsoft.com/office/drawing/2014/main" id="{B0A22C13-9F33-429B-91FF-115F9ECB8A28}"/>
              </a:ext>
            </a:extLst>
          </p:cNvPr>
          <p:cNvGraphicFramePr>
            <a:graphicFrameLocks noGrp="1"/>
          </p:cNvGraphicFramePr>
          <p:nvPr>
            <p:ph idx="1"/>
            <p:extLst>
              <p:ext uri="{D42A27DB-BD31-4B8C-83A1-F6EECF244321}">
                <p14:modId xmlns:p14="http://schemas.microsoft.com/office/powerpoint/2010/main" val="2917609935"/>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611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18">
            <a:extLst>
              <a:ext uri="{FF2B5EF4-FFF2-40B4-BE49-F238E27FC236}">
                <a16:creationId xmlns:a16="http://schemas.microsoft.com/office/drawing/2014/main" id="{9030C2F5-2BAE-4F48-B7DA-A2C5C30BA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5196F3-97A4-4652-A979-D949C239FCF7}"/>
              </a:ext>
            </a:extLst>
          </p:cNvPr>
          <p:cNvSpPr>
            <a:spLocks noGrp="1"/>
          </p:cNvSpPr>
          <p:nvPr>
            <p:ph type="title"/>
          </p:nvPr>
        </p:nvSpPr>
        <p:spPr>
          <a:xfrm>
            <a:off x="838941" y="424918"/>
            <a:ext cx="3103947" cy="975195"/>
          </a:xfrm>
        </p:spPr>
        <p:txBody>
          <a:bodyPr vert="horz" lIns="91440" tIns="45720" rIns="91440" bIns="45720" rtlCol="0">
            <a:normAutofit fontScale="90000"/>
          </a:bodyPr>
          <a:lstStyle/>
          <a:p>
            <a:r>
              <a:rPr lang="en-US" sz="3500" kern="1200" dirty="0">
                <a:latin typeface="+mj-lt"/>
                <a:ea typeface="+mj-ea"/>
                <a:cs typeface="+mj-cs"/>
              </a:rPr>
              <a:t>Chemical </a:t>
            </a:r>
            <a:r>
              <a:rPr lang="en-US" sz="3500" dirty="0"/>
              <a:t>Dispensers</a:t>
            </a:r>
            <a:endParaRPr lang="en-US" sz="3500" kern="1200" dirty="0">
              <a:latin typeface="+mj-lt"/>
              <a:ea typeface="+mj-ea"/>
              <a:cs typeface="+mj-cs"/>
            </a:endParaRPr>
          </a:p>
        </p:txBody>
      </p:sp>
      <p:sp>
        <p:nvSpPr>
          <p:cNvPr id="23" name="Rectangle 2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741C7BF-DC23-4423-B8A5-749D1BF817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310171" y="73152"/>
            <a:chExt cx="1178966" cy="232963"/>
          </a:xfrm>
        </p:grpSpPr>
        <p:sp>
          <p:nvSpPr>
            <p:cNvPr id="26" name="Rectangle 64">
              <a:extLst>
                <a:ext uri="{FF2B5EF4-FFF2-40B4-BE49-F238E27FC236}">
                  <a16:creationId xmlns:a16="http://schemas.microsoft.com/office/drawing/2014/main" id="{11DA76F0-0AF9-4D96-A4A6-19299FB9C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099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6">
              <a:extLst>
                <a:ext uri="{FF2B5EF4-FFF2-40B4-BE49-F238E27FC236}">
                  <a16:creationId xmlns:a16="http://schemas.microsoft.com/office/drawing/2014/main" id="{572CA0EB-4795-4C22-B94C-2A4C27136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099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7E31571D-43C9-4109-A8A5-8843892B8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50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DD071726-0A18-4FEA-BB4A-E3148B163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50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4">
              <a:extLst>
                <a:ext uri="{FF2B5EF4-FFF2-40B4-BE49-F238E27FC236}">
                  <a16:creationId xmlns:a16="http://schemas.microsoft.com/office/drawing/2014/main" id="{0DF6EF9B-8090-48EC-AA66-652F4F329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008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6">
              <a:extLst>
                <a:ext uri="{FF2B5EF4-FFF2-40B4-BE49-F238E27FC236}">
                  <a16:creationId xmlns:a16="http://schemas.microsoft.com/office/drawing/2014/main" id="{35FDD48A-4BCA-413E-96A5-50A8B56F6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008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4">
              <a:extLst>
                <a:ext uri="{FF2B5EF4-FFF2-40B4-BE49-F238E27FC236}">
                  <a16:creationId xmlns:a16="http://schemas.microsoft.com/office/drawing/2014/main" id="{ED624688-B6E9-475F-8D70-538028629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351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6">
              <a:extLst>
                <a:ext uri="{FF2B5EF4-FFF2-40B4-BE49-F238E27FC236}">
                  <a16:creationId xmlns:a16="http://schemas.microsoft.com/office/drawing/2014/main" id="{E3A1FF23-30F9-444D-9C05-0057C181B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351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4">
              <a:extLst>
                <a:ext uri="{FF2B5EF4-FFF2-40B4-BE49-F238E27FC236}">
                  <a16:creationId xmlns:a16="http://schemas.microsoft.com/office/drawing/2014/main" id="{8F3F1081-EFDE-4144-BA6E-52450D6FC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101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6">
              <a:extLst>
                <a:ext uri="{FF2B5EF4-FFF2-40B4-BE49-F238E27FC236}">
                  <a16:creationId xmlns:a16="http://schemas.microsoft.com/office/drawing/2014/main" id="{9C5C94DA-CDDC-4DA3-8C75-E9E221BC7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101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4">
              <a:extLst>
                <a:ext uri="{FF2B5EF4-FFF2-40B4-BE49-F238E27FC236}">
                  <a16:creationId xmlns:a16="http://schemas.microsoft.com/office/drawing/2014/main" id="{45F18710-B306-41B9-8933-13B352522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3476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6">
              <a:extLst>
                <a:ext uri="{FF2B5EF4-FFF2-40B4-BE49-F238E27FC236}">
                  <a16:creationId xmlns:a16="http://schemas.microsoft.com/office/drawing/2014/main" id="{FC8ED1AE-BA82-48F4-93D5-7E3B17CAA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3476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933BC939-0531-4D32-B19D-6C4D6043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0981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CB7D08E1-B6E4-4E08-82D5-48D96E5FD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0981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4">
              <a:extLst>
                <a:ext uri="{FF2B5EF4-FFF2-40B4-BE49-F238E27FC236}">
                  <a16:creationId xmlns:a16="http://schemas.microsoft.com/office/drawing/2014/main" id="{451FD703-F392-4BE8-8DFE-F79E297C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485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6">
              <a:extLst>
                <a:ext uri="{FF2B5EF4-FFF2-40B4-BE49-F238E27FC236}">
                  <a16:creationId xmlns:a16="http://schemas.microsoft.com/office/drawing/2014/main" id="{D75BCE57-8FB2-4FA6-BC25-1BA74DAC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485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4">
              <a:extLst>
                <a:ext uri="{FF2B5EF4-FFF2-40B4-BE49-F238E27FC236}">
                  <a16:creationId xmlns:a16="http://schemas.microsoft.com/office/drawing/2014/main" id="{2B71E0C6-A2C8-4049-A485-06657FB78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599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66">
              <a:extLst>
                <a:ext uri="{FF2B5EF4-FFF2-40B4-BE49-F238E27FC236}">
                  <a16:creationId xmlns:a16="http://schemas.microsoft.com/office/drawing/2014/main" id="{7DD2E816-403F-4B82-AF96-2E7F3C203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599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64">
              <a:extLst>
                <a:ext uri="{FF2B5EF4-FFF2-40B4-BE49-F238E27FC236}">
                  <a16:creationId xmlns:a16="http://schemas.microsoft.com/office/drawing/2014/main" id="{E0236B90-6742-4886-8924-F42B444BA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9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6">
              <a:extLst>
                <a:ext uri="{FF2B5EF4-FFF2-40B4-BE49-F238E27FC236}">
                  <a16:creationId xmlns:a16="http://schemas.microsoft.com/office/drawing/2014/main" id="{AA48C0ED-7256-4B86-8DF4-290873A5B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9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a:extLst>
              <a:ext uri="{FF2B5EF4-FFF2-40B4-BE49-F238E27FC236}">
                <a16:creationId xmlns:a16="http://schemas.microsoft.com/office/drawing/2014/main" id="{FC1CEFDB-BD40-4F1C-ABD8-0216EC22E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94" r="1" b="1"/>
          <a:stretch/>
        </p:blipFill>
        <p:spPr>
          <a:xfrm rot="5400000">
            <a:off x="3975869" y="440569"/>
            <a:ext cx="3233983" cy="2352865"/>
          </a:xfrm>
          <a:prstGeom prst="rect">
            <a:avLst/>
          </a:prstGeom>
        </p:spPr>
      </p:pic>
      <p:pic>
        <p:nvPicPr>
          <p:cNvPr id="7" name="Picture 6">
            <a:extLst>
              <a:ext uri="{FF2B5EF4-FFF2-40B4-BE49-F238E27FC236}">
                <a16:creationId xmlns:a16="http://schemas.microsoft.com/office/drawing/2014/main" id="{1783B0A8-0680-4662-AFE5-C9F4E4D87A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81" r="24254" b="1"/>
          <a:stretch/>
        </p:blipFill>
        <p:spPr>
          <a:xfrm>
            <a:off x="6791135" y="10"/>
            <a:ext cx="2352865" cy="3233983"/>
          </a:xfrm>
          <a:prstGeom prst="rect">
            <a:avLst/>
          </a:prstGeom>
        </p:spPr>
      </p:pic>
      <p:sp>
        <p:nvSpPr>
          <p:cNvPr id="47" name="Rectangle 4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AA91784A-D4F3-4188-83E9-EE496013C42C}"/>
              </a:ext>
            </a:extLst>
          </p:cNvPr>
          <p:cNvSpPr>
            <a:spLocks noGrp="1"/>
          </p:cNvSpPr>
          <p:nvPr>
            <p:ph idx="1"/>
          </p:nvPr>
        </p:nvSpPr>
        <p:spPr>
          <a:xfrm>
            <a:off x="609600" y="1400113"/>
            <a:ext cx="3581400" cy="1724087"/>
          </a:xfrm>
        </p:spPr>
        <p:txBody>
          <a:bodyPr anchor="ctr">
            <a:normAutofit/>
          </a:bodyPr>
          <a:lstStyle/>
          <a:p>
            <a:r>
              <a:rPr lang="en-US" sz="1600" dirty="0"/>
              <a:t>All Chemical Dispensers with a ASSE 1055B have internal air gaps and meet backflow prevention requirements.  </a:t>
            </a:r>
          </a:p>
          <a:p>
            <a:r>
              <a:rPr lang="en-US" sz="1600" dirty="0"/>
              <a:t>The system will show an approval with </a:t>
            </a:r>
            <a:r>
              <a:rPr lang="en-US" sz="1600" b="1" i="1" dirty="0"/>
              <a:t>ASSE 1055B </a:t>
            </a:r>
            <a:r>
              <a:rPr lang="en-US" sz="1600" dirty="0"/>
              <a:t>label or engraving.</a:t>
            </a:r>
          </a:p>
        </p:txBody>
      </p:sp>
      <p:pic>
        <p:nvPicPr>
          <p:cNvPr id="9" name="Picture 8">
            <a:extLst>
              <a:ext uri="{FF2B5EF4-FFF2-40B4-BE49-F238E27FC236}">
                <a16:creationId xmlns:a16="http://schemas.microsoft.com/office/drawing/2014/main" id="{7642AC99-1A11-4101-B4E3-0DE9DF227D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701"/>
          <a:stretch/>
        </p:blipFill>
        <p:spPr>
          <a:xfrm rot="5400000">
            <a:off x="3796064" y="3884766"/>
            <a:ext cx="3593592" cy="2352865"/>
          </a:xfrm>
          <a:prstGeom prst="rect">
            <a:avLst/>
          </a:prstGeom>
        </p:spPr>
      </p:pic>
      <p:pic>
        <p:nvPicPr>
          <p:cNvPr id="11" name="Picture 10">
            <a:extLst>
              <a:ext uri="{FF2B5EF4-FFF2-40B4-BE49-F238E27FC236}">
                <a16:creationId xmlns:a16="http://schemas.microsoft.com/office/drawing/2014/main" id="{7AC4BFF7-482D-4A14-8BC0-EDC973303D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606"/>
          <a:stretch/>
        </p:blipFill>
        <p:spPr>
          <a:xfrm rot="5400000">
            <a:off x="6169481" y="3883476"/>
            <a:ext cx="3593592" cy="2355445"/>
          </a:xfrm>
          <a:prstGeom prst="rect">
            <a:avLst/>
          </a:prstGeom>
        </p:spPr>
      </p:pic>
      <p:pic>
        <p:nvPicPr>
          <p:cNvPr id="14" name="Picture 13">
            <a:extLst>
              <a:ext uri="{FF2B5EF4-FFF2-40B4-BE49-F238E27FC236}">
                <a16:creationId xmlns:a16="http://schemas.microsoft.com/office/drawing/2014/main" id="{8CE841BA-DCC4-4B89-AF5B-22885BCA09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845" t="1225" r="29999" b="45750"/>
          <a:stretch/>
        </p:blipFill>
        <p:spPr>
          <a:xfrm rot="5400000">
            <a:off x="1785443" y="2573129"/>
            <a:ext cx="1176594" cy="2727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 name="Content Placeholder 15">
            <a:extLst>
              <a:ext uri="{FF2B5EF4-FFF2-40B4-BE49-F238E27FC236}">
                <a16:creationId xmlns:a16="http://schemas.microsoft.com/office/drawing/2014/main" id="{69C40782-D9AE-4E96-81FE-926E09196D64}"/>
              </a:ext>
            </a:extLst>
          </p:cNvPr>
          <p:cNvSpPr txBox="1">
            <a:spLocks/>
          </p:cNvSpPr>
          <p:nvPr/>
        </p:nvSpPr>
        <p:spPr>
          <a:xfrm>
            <a:off x="683834" y="5188805"/>
            <a:ext cx="3581400" cy="1724087"/>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t>If the system does not show a label then protection is required with an RPBA or SVB.</a:t>
            </a:r>
          </a:p>
        </p:txBody>
      </p:sp>
      <p:pic>
        <p:nvPicPr>
          <p:cNvPr id="15" name="Picture 14">
            <a:extLst>
              <a:ext uri="{FF2B5EF4-FFF2-40B4-BE49-F238E27FC236}">
                <a16:creationId xmlns:a16="http://schemas.microsoft.com/office/drawing/2014/main" id="{B2C29B22-F97A-48F2-B3B2-E6DEA84655FE}"/>
              </a:ext>
            </a:extLst>
          </p:cNvPr>
          <p:cNvPicPr>
            <a:picLocks noChangeAspect="1"/>
          </p:cNvPicPr>
          <p:nvPr/>
        </p:nvPicPr>
        <p:blipFill>
          <a:blip r:embed="rId8"/>
          <a:stretch>
            <a:fillRect/>
          </a:stretch>
        </p:blipFill>
        <p:spPr>
          <a:xfrm>
            <a:off x="1498222" y="4584948"/>
            <a:ext cx="1952625" cy="952500"/>
          </a:xfrm>
          <a:prstGeom prst="rect">
            <a:avLst/>
          </a:prstGeom>
        </p:spPr>
      </p:pic>
    </p:spTree>
    <p:extLst>
      <p:ext uri="{BB962C8B-B14F-4D97-AF65-F5344CB8AC3E}">
        <p14:creationId xmlns:p14="http://schemas.microsoft.com/office/powerpoint/2010/main" val="4001470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200" dirty="0">
                <a:latin typeface="Algerian" panose="04020705040A02060702" pitchFamily="82" charset="0"/>
              </a:rPr>
              <a:t>Janitor Closets with Chemical Dispensers</a:t>
            </a:r>
          </a:p>
        </p:txBody>
      </p:sp>
      <p:pic>
        <p:nvPicPr>
          <p:cNvPr id="4" name="Picture 12" descr="Image result for chemical dispenser cross connection">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882"/>
          <a:stretch/>
        </p:blipFill>
        <p:spPr bwMode="auto">
          <a:xfrm>
            <a:off x="3290450" y="3124200"/>
            <a:ext cx="2181225"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264795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331809"/>
            <a:ext cx="2495550" cy="321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3A3CAB74-D590-4101-8508-B221B8120F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11" t="12911"/>
          <a:stretch/>
        </p:blipFill>
        <p:spPr>
          <a:xfrm rot="5400000">
            <a:off x="5033803" y="2128998"/>
            <a:ext cx="4562793"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6FB4833-1470-4C91-B85C-8BC34651BB0C}"/>
              </a:ext>
            </a:extLst>
          </p:cNvPr>
          <p:cNvSpPr txBox="1"/>
          <p:nvPr/>
        </p:nvSpPr>
        <p:spPr>
          <a:xfrm>
            <a:off x="3429000" y="1752600"/>
            <a:ext cx="19050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Protection Type:</a:t>
            </a:r>
          </a:p>
          <a:p>
            <a:pPr algn="ctr"/>
            <a:r>
              <a:rPr lang="en-US" dirty="0"/>
              <a:t>SVB – Requires installation </a:t>
            </a:r>
          </a:p>
          <a:p>
            <a:pPr algn="ctr"/>
            <a:r>
              <a:rPr lang="en-US" dirty="0"/>
              <a:t>12” Above Use</a:t>
            </a:r>
          </a:p>
        </p:txBody>
      </p:sp>
      <p:sp>
        <p:nvSpPr>
          <p:cNvPr id="11" name="TextBox 10">
            <a:extLst>
              <a:ext uri="{FF2B5EF4-FFF2-40B4-BE49-F238E27FC236}">
                <a16:creationId xmlns:a16="http://schemas.microsoft.com/office/drawing/2014/main" id="{9B4E964B-8FC0-48C6-A1A7-82517DEB8B12}"/>
              </a:ext>
            </a:extLst>
          </p:cNvPr>
          <p:cNvSpPr txBox="1"/>
          <p:nvPr/>
        </p:nvSpPr>
        <p:spPr>
          <a:xfrm>
            <a:off x="5860098" y="1139396"/>
            <a:ext cx="3388360" cy="369332"/>
          </a:xfrm>
          <a:prstGeom prst="rect">
            <a:avLst/>
          </a:prstGeom>
          <a:noFill/>
        </p:spPr>
        <p:txBody>
          <a:bodyPr wrap="square" rtlCol="0">
            <a:spAutoFit/>
          </a:bodyPr>
          <a:lstStyle/>
          <a:p>
            <a:r>
              <a:rPr lang="en-US" dirty="0"/>
              <a:t>Protection Type: RPBA</a:t>
            </a:r>
          </a:p>
        </p:txBody>
      </p:sp>
      <p:cxnSp>
        <p:nvCxnSpPr>
          <p:cNvPr id="5" name="Straight Connector 4">
            <a:extLst>
              <a:ext uri="{FF2B5EF4-FFF2-40B4-BE49-F238E27FC236}">
                <a16:creationId xmlns:a16="http://schemas.microsoft.com/office/drawing/2014/main" id="{34385F34-6797-47E4-9571-7141D8838707}"/>
              </a:ext>
            </a:extLst>
          </p:cNvPr>
          <p:cNvCxnSpPr>
            <a:cxnSpLocks/>
            <a:stCxn id="10" idx="2"/>
            <a:endCxn id="4" idx="0"/>
          </p:cNvCxnSpPr>
          <p:nvPr/>
        </p:nvCxnSpPr>
        <p:spPr>
          <a:xfrm flipH="1">
            <a:off x="4381063" y="2952929"/>
            <a:ext cx="437" cy="17127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61612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81C84C4-6AB9-4F7F-9466-8A974F4D51D6}"/>
              </a:ext>
            </a:extLst>
          </p:cNvPr>
          <p:cNvSpPr txBox="1"/>
          <p:nvPr/>
        </p:nvSpPr>
        <p:spPr>
          <a:xfrm>
            <a:off x="3766365" y="3812953"/>
            <a:ext cx="4848966" cy="163011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600" kern="1200" dirty="0">
                <a:solidFill>
                  <a:srgbClr val="FFFFFF"/>
                </a:solidFill>
                <a:latin typeface="+mj-lt"/>
                <a:ea typeface="+mj-ea"/>
                <a:cs typeface="+mj-cs"/>
              </a:rPr>
              <a:t>Irrigation Systems:</a:t>
            </a:r>
          </a:p>
          <a:p>
            <a:pPr>
              <a:lnSpc>
                <a:spcPct val="90000"/>
              </a:lnSpc>
              <a:spcBef>
                <a:spcPct val="0"/>
              </a:spcBef>
              <a:spcAft>
                <a:spcPts val="600"/>
              </a:spcAft>
            </a:pPr>
            <a:r>
              <a:rPr lang="en-US" sz="2600" kern="1200" dirty="0">
                <a:solidFill>
                  <a:srgbClr val="FFFFFF"/>
                </a:solidFill>
                <a:latin typeface="+mj-lt"/>
                <a:ea typeface="+mj-ea"/>
                <a:cs typeface="+mj-cs"/>
              </a:rPr>
              <a:t>Improper Installations – Buried in dirt &amp; mud with test port caps missing (cross-connection)</a:t>
            </a:r>
          </a:p>
        </p:txBody>
      </p:sp>
      <p:cxnSp>
        <p:nvCxnSpPr>
          <p:cNvPr id="17" name="Straight Connector 1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9062406-E00E-41FE-9E39-8C47BC38B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27" r="-2" b="16525"/>
          <a:stretch/>
        </p:blipFill>
        <p:spPr>
          <a:xfrm rot="5400000">
            <a:off x="-1308871" y="1868830"/>
            <a:ext cx="6214534" cy="3120339"/>
          </a:xfrm>
          <a:prstGeom prst="rect">
            <a:avLst/>
          </a:prstGeom>
        </p:spPr>
      </p:pic>
      <p:pic>
        <p:nvPicPr>
          <p:cNvPr id="3" name="Picture 2">
            <a:extLst>
              <a:ext uri="{FF2B5EF4-FFF2-40B4-BE49-F238E27FC236}">
                <a16:creationId xmlns:a16="http://schemas.microsoft.com/office/drawing/2014/main" id="{7BBE8B9B-9838-4949-AC6A-8F11F3D2B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50" b="12950"/>
          <a:stretch/>
        </p:blipFill>
        <p:spPr>
          <a:xfrm rot="10800000">
            <a:off x="3490722" y="299363"/>
            <a:ext cx="5412813" cy="3008188"/>
          </a:xfrm>
          <a:prstGeom prst="rect">
            <a:avLst/>
          </a:prstGeom>
        </p:spPr>
      </p:pic>
    </p:spTree>
    <p:extLst>
      <p:ext uri="{BB962C8B-B14F-4D97-AF65-F5344CB8AC3E}">
        <p14:creationId xmlns:p14="http://schemas.microsoft.com/office/powerpoint/2010/main" val="95926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anose="04020705040A02060702" pitchFamily="82" charset="0"/>
              </a:rPr>
              <a:t>QUESTIONS????</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5638800" cy="3828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1" y="2057400"/>
            <a:ext cx="174287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F47647C-E145-48D8-A49D-03A2B2681A45}"/>
              </a:ext>
            </a:extLst>
          </p:cNvPr>
          <p:cNvSpPr txBox="1"/>
          <p:nvPr/>
        </p:nvSpPr>
        <p:spPr>
          <a:xfrm>
            <a:off x="304800" y="5486400"/>
            <a:ext cx="8686800" cy="1446550"/>
          </a:xfrm>
          <a:prstGeom prst="rect">
            <a:avLst/>
          </a:prstGeom>
          <a:noFill/>
        </p:spPr>
        <p:txBody>
          <a:bodyPr wrap="square" rtlCol="0">
            <a:spAutoFit/>
          </a:bodyPr>
          <a:lstStyle/>
          <a:p>
            <a:pPr algn="ctr"/>
            <a:r>
              <a:rPr lang="en-US" dirty="0"/>
              <a:t>For more details on our Backflow Prevention Program, </a:t>
            </a:r>
          </a:p>
          <a:p>
            <a:pPr algn="ctr"/>
            <a:r>
              <a:rPr lang="en-US" dirty="0"/>
              <a:t>please call us at 425-587-3913 or visit our new web page at: </a:t>
            </a:r>
            <a:r>
              <a:rPr lang="en-US" sz="2400" dirty="0">
                <a:latin typeface="Adobe Hebrew" panose="02040503050201020203" pitchFamily="18" charset="-79"/>
                <a:cs typeface="Adobe Hebrew" panose="02040503050201020203" pitchFamily="18" charset="-79"/>
                <a:hlinkClick r:id="rId5"/>
              </a:rPr>
              <a:t>www.kirklandwa.gov/backflow-prevention</a:t>
            </a:r>
            <a:endParaRPr lang="en-US" sz="2400" dirty="0">
              <a:latin typeface="Adobe Hebrew" panose="02040503050201020203" pitchFamily="18" charset="-79"/>
              <a:cs typeface="Adobe Hebrew" panose="02040503050201020203" pitchFamily="18" charset="-79"/>
            </a:endParaRPr>
          </a:p>
          <a:p>
            <a:endParaRPr lang="en-US" sz="2800" dirty="0"/>
          </a:p>
        </p:txBody>
      </p:sp>
    </p:spTree>
    <p:extLst>
      <p:ext uri="{BB962C8B-B14F-4D97-AF65-F5344CB8AC3E}">
        <p14:creationId xmlns:p14="http://schemas.microsoft.com/office/powerpoint/2010/main" val="44242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heel(1)">
                                      <p:cBhvr>
                                        <p:cTn id="7" dur="2000"/>
                                        <p:tgtEl>
                                          <p:spTgt spid="2053"/>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0276A-4F64-43F4-84B8-C3ED0E21DFA2}"/>
              </a:ext>
            </a:extLst>
          </p:cNvPr>
          <p:cNvSpPr>
            <a:spLocks noGrp="1"/>
          </p:cNvSpPr>
          <p:nvPr>
            <p:ph type="title"/>
          </p:nvPr>
        </p:nvSpPr>
        <p:spPr>
          <a:xfrm>
            <a:off x="628650" y="225553"/>
            <a:ext cx="7886700" cy="1356360"/>
          </a:xfrm>
        </p:spPr>
        <p:txBody>
          <a:bodyPr>
            <a:normAutofit/>
          </a:bodyPr>
          <a:lstStyle/>
          <a:p>
            <a:pPr>
              <a:lnSpc>
                <a:spcPct val="90000"/>
              </a:lnSpc>
            </a:pPr>
            <a:r>
              <a:rPr lang="en-US" sz="4300" dirty="0"/>
              <a:t>Duties of a CCS</a:t>
            </a:r>
            <a:br>
              <a:rPr lang="en-US" sz="4300" dirty="0"/>
            </a:br>
            <a:r>
              <a:rPr lang="en-US" sz="4300" b="1" i="0" dirty="0">
                <a:effectLst/>
                <a:latin typeface="Open Sans" panose="020B0606030504020204" pitchFamily="34" charset="0"/>
              </a:rPr>
              <a:t>WAC 246-292-033</a:t>
            </a:r>
            <a:endParaRPr lang="en-US" sz="4300" dirty="0"/>
          </a:p>
        </p:txBody>
      </p:sp>
      <p:sp>
        <p:nvSpPr>
          <p:cNvPr id="3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97819F5-AE1D-409F-BD49-0399AA52FF72}"/>
              </a:ext>
            </a:extLst>
          </p:cNvPr>
          <p:cNvSpPr>
            <a:spLocks noGrp="1"/>
          </p:cNvSpPr>
          <p:nvPr>
            <p:ph idx="1"/>
          </p:nvPr>
        </p:nvSpPr>
        <p:spPr>
          <a:xfrm>
            <a:off x="457200" y="1929384"/>
            <a:ext cx="8311896" cy="4703064"/>
          </a:xfrm>
        </p:spPr>
        <p:txBody>
          <a:bodyPr>
            <a:normAutofit/>
          </a:bodyPr>
          <a:lstStyle/>
          <a:p>
            <a:pPr marL="228600" indent="-228600">
              <a:lnSpc>
                <a:spcPct val="90000"/>
              </a:lnSpc>
              <a:buAutoNum type="arabicParenBoth"/>
            </a:pPr>
            <a:r>
              <a:rPr lang="en-US" sz="1100" b="0" i="0" dirty="0">
                <a:effectLst/>
                <a:latin typeface="Open Sans" panose="020B0606030504020204" pitchFamily="34" charset="0"/>
              </a:rPr>
              <a:t>A CCS designated by a purveyor as required in WAC </a:t>
            </a:r>
            <a:r>
              <a:rPr lang="en-US" sz="1100" b="1" i="0" u="none" strike="noStrike" dirty="0">
                <a:effectLst/>
                <a:latin typeface="Open Sans" panose="020B0606030504020204" pitchFamily="34" charset="0"/>
                <a:hlinkClick r:id="rId3"/>
              </a:rPr>
              <a:t>246-292-050</a:t>
            </a:r>
            <a:r>
              <a:rPr lang="en-US" sz="1100" b="0" i="0" dirty="0">
                <a:effectLst/>
                <a:latin typeface="Open Sans" panose="020B0606030504020204" pitchFamily="34" charset="0"/>
              </a:rPr>
              <a:t>(4) shall develop, implement, and </a:t>
            </a:r>
          </a:p>
          <a:p>
            <a:pPr marL="0" indent="0">
              <a:lnSpc>
                <a:spcPct val="90000"/>
              </a:lnSpc>
              <a:buNone/>
            </a:pPr>
            <a:r>
              <a:rPr lang="en-US" sz="1100" b="0" i="0" dirty="0">
                <a:effectLst/>
                <a:latin typeface="Open Sans" panose="020B0606030504020204" pitchFamily="34" charset="0"/>
              </a:rPr>
              <a:t>      maintain a cross-connection control program that meets the requirements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a:t>
            </a:r>
          </a:p>
          <a:p>
            <a:pPr marL="0" indent="0">
              <a:lnSpc>
                <a:spcPct val="90000"/>
              </a:lnSpc>
              <a:buNone/>
            </a:pPr>
            <a:r>
              <a:rPr lang="en-US" sz="1100" b="0" i="0" dirty="0">
                <a:effectLst/>
                <a:latin typeface="Open Sans" panose="020B0606030504020204" pitchFamily="34" charset="0"/>
              </a:rPr>
              <a:t>(2) A CCS shall perform the following duties:</a:t>
            </a:r>
          </a:p>
          <a:p>
            <a:pPr marL="685800" lvl="1" indent="-228600">
              <a:lnSpc>
                <a:spcPct val="90000"/>
              </a:lnSpc>
              <a:buAutoNum type="alphaLcParenBoth"/>
            </a:pPr>
            <a:r>
              <a:rPr lang="en-US" sz="1100" b="0" i="0" dirty="0">
                <a:effectLst/>
                <a:latin typeface="Open Sans" panose="020B0606030504020204" pitchFamily="34" charset="0"/>
              </a:rPr>
              <a:t>Assess the </a:t>
            </a:r>
            <a:r>
              <a:rPr lang="en-US" sz="1100" b="0" i="0" dirty="0">
                <a:effectLst/>
                <a:highlight>
                  <a:srgbClr val="FFFF00"/>
                </a:highlight>
                <a:latin typeface="Open Sans" panose="020B0606030504020204" pitchFamily="34" charset="0"/>
              </a:rPr>
              <a:t>degree of hazard </a:t>
            </a:r>
            <a:r>
              <a:rPr lang="en-US" sz="1100" b="0" i="0" dirty="0">
                <a:effectLst/>
                <a:latin typeface="Open Sans" panose="020B0606030504020204" pitchFamily="34" charset="0"/>
              </a:rPr>
              <a:t>posed by the consumer's water system to the public water system, </a:t>
            </a:r>
          </a:p>
          <a:p>
            <a:pPr marL="457200" lvl="1"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as required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 (4)(a)(</a:t>
            </a:r>
            <a:r>
              <a:rPr lang="en-US" sz="1100" b="0" i="0" dirty="0" err="1">
                <a:effectLst/>
                <a:latin typeface="Open Sans" panose="020B0606030504020204" pitchFamily="34" charset="0"/>
              </a:rPr>
              <a:t>i</a:t>
            </a:r>
            <a:r>
              <a:rPr lang="en-US" sz="1100" b="0" i="0" dirty="0">
                <a:effectLst/>
                <a:latin typeface="Open Sans" panose="020B0606030504020204" pitchFamily="34" charset="0"/>
              </a:rPr>
              <a:t>);</a:t>
            </a:r>
          </a:p>
          <a:p>
            <a:pPr marL="457200" lvl="1" indent="0">
              <a:lnSpc>
                <a:spcPct val="90000"/>
              </a:lnSpc>
              <a:buNone/>
            </a:pPr>
            <a:r>
              <a:rPr lang="en-US" sz="1100" b="0" i="0" dirty="0">
                <a:effectLst/>
                <a:latin typeface="Open Sans" panose="020B0606030504020204" pitchFamily="34" charset="0"/>
              </a:rPr>
              <a:t>(b) Determine the </a:t>
            </a:r>
            <a:r>
              <a:rPr lang="en-US" sz="1100" b="0" i="0" dirty="0">
                <a:effectLst/>
                <a:highlight>
                  <a:srgbClr val="FFFF00"/>
                </a:highlight>
                <a:latin typeface="Open Sans" panose="020B0606030504020204" pitchFamily="34" charset="0"/>
              </a:rPr>
              <a:t>appropriate method of backflow protection </a:t>
            </a:r>
            <a:r>
              <a:rPr lang="en-US" sz="1100" b="0" i="0" dirty="0">
                <a:effectLst/>
                <a:latin typeface="Open Sans" panose="020B0606030504020204" pitchFamily="34" charset="0"/>
              </a:rPr>
              <a:t>to prevent contamination of the </a:t>
            </a:r>
          </a:p>
          <a:p>
            <a:pPr marL="457200" lvl="1"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public water system by the consumer's water system, as required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 (4)(a)(ii);</a:t>
            </a:r>
          </a:p>
          <a:p>
            <a:pPr marL="457200" lvl="1" indent="0">
              <a:lnSpc>
                <a:spcPct val="90000"/>
              </a:lnSpc>
              <a:buNone/>
            </a:pPr>
            <a:r>
              <a:rPr lang="en-US" sz="1100" b="0" i="0" dirty="0">
                <a:effectLst/>
                <a:latin typeface="Open Sans" panose="020B0606030504020204" pitchFamily="34" charset="0"/>
              </a:rPr>
              <a:t>(c) </a:t>
            </a:r>
            <a:r>
              <a:rPr lang="en-US" sz="1100" b="0" i="0" dirty="0">
                <a:effectLst/>
                <a:highlight>
                  <a:srgbClr val="FFFF00"/>
                </a:highlight>
                <a:latin typeface="Open Sans" panose="020B0606030504020204" pitchFamily="34" charset="0"/>
              </a:rPr>
              <a:t>Inspect backflow preventer installations </a:t>
            </a:r>
            <a:r>
              <a:rPr lang="en-US" sz="1100" b="0" i="0" dirty="0">
                <a:effectLst/>
                <a:latin typeface="Open Sans" panose="020B0606030504020204" pitchFamily="34" charset="0"/>
              </a:rPr>
              <a:t>to verify that the protection provided is appropriate for </a:t>
            </a:r>
          </a:p>
          <a:p>
            <a:pPr indent="0">
              <a:lnSpc>
                <a:spcPct val="90000"/>
              </a:lnSpc>
              <a:buNone/>
            </a:pPr>
            <a:r>
              <a:rPr lang="en-US" sz="1100" b="0" i="0" dirty="0">
                <a:effectLst/>
                <a:latin typeface="Open Sans" panose="020B0606030504020204" pitchFamily="34" charset="0"/>
              </a:rPr>
              <a:t>     the assessed degree of hazard, as required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 (7)(a)(</a:t>
            </a:r>
            <a:r>
              <a:rPr lang="en-US" sz="1100" b="0" i="0" dirty="0" err="1">
                <a:effectLst/>
                <a:latin typeface="Open Sans" panose="020B0606030504020204" pitchFamily="34" charset="0"/>
              </a:rPr>
              <a:t>i</a:t>
            </a:r>
            <a:r>
              <a:rPr lang="en-US" sz="1100" b="0" i="0" dirty="0">
                <a:effectLst/>
                <a:latin typeface="Open Sans" panose="020B0606030504020204" pitchFamily="34" charset="0"/>
              </a:rPr>
              <a:t>);</a:t>
            </a:r>
          </a:p>
          <a:p>
            <a:pPr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(d) </a:t>
            </a:r>
            <a:r>
              <a:rPr lang="en-US" sz="1100" b="0" i="0" dirty="0">
                <a:effectLst/>
                <a:highlight>
                  <a:srgbClr val="FFFF00"/>
                </a:highlight>
                <a:latin typeface="Open Sans" panose="020B0606030504020204" pitchFamily="34" charset="0"/>
              </a:rPr>
              <a:t>Investigate and respond to backflow incidents </a:t>
            </a:r>
            <a:r>
              <a:rPr lang="en-US" sz="1100" b="0" i="0" dirty="0">
                <a:effectLst/>
                <a:latin typeface="Open Sans" panose="020B0606030504020204" pitchFamily="34" charset="0"/>
              </a:rPr>
              <a:t>known to have contaminated or suspected of </a:t>
            </a:r>
          </a:p>
          <a:p>
            <a:pPr indent="0">
              <a:lnSpc>
                <a:spcPct val="90000"/>
              </a:lnSpc>
              <a:buNone/>
            </a:pPr>
            <a:r>
              <a:rPr lang="en-US" sz="1100" b="0" i="0" dirty="0">
                <a:effectLst/>
                <a:latin typeface="Open Sans" panose="020B0606030504020204" pitchFamily="34" charset="0"/>
              </a:rPr>
              <a:t>         contaminating the public water system, as required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 (3)(h);</a:t>
            </a:r>
          </a:p>
          <a:p>
            <a:pPr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(e) Develop and maintain the purveyor's cross-connection control </a:t>
            </a:r>
            <a:r>
              <a:rPr lang="en-US" sz="1100" b="0" i="0" dirty="0">
                <a:effectLst/>
                <a:highlight>
                  <a:srgbClr val="FFFF00"/>
                </a:highlight>
                <a:latin typeface="Open Sans" panose="020B0606030504020204" pitchFamily="34" charset="0"/>
              </a:rPr>
              <a:t>records</a:t>
            </a:r>
            <a:r>
              <a:rPr lang="en-US" sz="1100" b="0" i="0" dirty="0">
                <a:effectLst/>
                <a:latin typeface="Open Sans" panose="020B0606030504020204" pitchFamily="34" charset="0"/>
              </a:rPr>
              <a:t>, as required in </a:t>
            </a:r>
          </a:p>
          <a:p>
            <a:pPr indent="0">
              <a:lnSpc>
                <a:spcPct val="90000"/>
              </a:lnSpc>
              <a:buNone/>
            </a:pPr>
            <a:r>
              <a:rPr lang="en-US" sz="1100" b="0" i="0" dirty="0">
                <a:effectLst/>
                <a:latin typeface="Open Sans" panose="020B0606030504020204" pitchFamily="34" charset="0"/>
              </a:rPr>
              <a:t>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 (3), (4), and (8);</a:t>
            </a:r>
          </a:p>
          <a:p>
            <a:pPr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(f)  Complete and sign the purveyor's cross-connection control related reports and make the </a:t>
            </a:r>
          </a:p>
          <a:p>
            <a:pPr indent="0">
              <a:lnSpc>
                <a:spcPct val="90000"/>
              </a:lnSpc>
              <a:buNone/>
            </a:pPr>
            <a:r>
              <a:rPr lang="en-US" sz="1100" b="0" i="0" dirty="0">
                <a:effectLst/>
                <a:latin typeface="Open Sans" panose="020B0606030504020204" pitchFamily="34" charset="0"/>
              </a:rPr>
              <a:t>         reports available to the department upon request, as required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(8) including:</a:t>
            </a:r>
          </a:p>
          <a:p>
            <a:pPr lvl="1" indent="0">
              <a:lnSpc>
                <a:spcPct val="90000"/>
              </a:lnSpc>
              <a:buNone/>
            </a:pPr>
            <a:r>
              <a:rPr lang="en-US" sz="1100" b="0" i="0" dirty="0">
                <a:effectLst/>
                <a:latin typeface="Open Sans" panose="020B0606030504020204" pitchFamily="34" charset="0"/>
              </a:rPr>
              <a:t>(</a:t>
            </a:r>
            <a:r>
              <a:rPr lang="en-US" sz="1100" b="0" i="0" dirty="0" err="1">
                <a:effectLst/>
                <a:latin typeface="Open Sans" panose="020B0606030504020204" pitchFamily="34" charset="0"/>
              </a:rPr>
              <a:t>i</a:t>
            </a:r>
            <a:r>
              <a:rPr lang="en-US" sz="1100" b="0" i="0" dirty="0">
                <a:effectLst/>
                <a:latin typeface="Open Sans" panose="020B0606030504020204" pitchFamily="34" charset="0"/>
              </a:rPr>
              <a:t>) The cross-connection control annual summary reports; and</a:t>
            </a:r>
          </a:p>
          <a:p>
            <a:pPr lvl="1" indent="0">
              <a:lnSpc>
                <a:spcPct val="90000"/>
              </a:lnSpc>
              <a:buNone/>
            </a:pPr>
            <a:r>
              <a:rPr lang="en-US" sz="1100" b="0" i="0" dirty="0">
                <a:effectLst/>
                <a:latin typeface="Open Sans" panose="020B0606030504020204" pitchFamily="34" charset="0"/>
              </a:rPr>
              <a:t>(ii) Backflow incident reports after an incident has occurred that contaminated the public water system;</a:t>
            </a:r>
          </a:p>
          <a:p>
            <a:pPr indent="0">
              <a:lnSpc>
                <a:spcPct val="90000"/>
              </a:lnSpc>
              <a:buNone/>
            </a:pPr>
            <a:r>
              <a:rPr lang="en-US" sz="1100" b="0" i="0" dirty="0">
                <a:effectLst/>
                <a:latin typeface="Open Sans" panose="020B0606030504020204" pitchFamily="34" charset="0"/>
              </a:rPr>
              <a:t>(g) </a:t>
            </a:r>
            <a:r>
              <a:rPr lang="en-US" sz="1100" b="0" i="0" dirty="0">
                <a:effectLst/>
                <a:highlight>
                  <a:srgbClr val="FFFF00"/>
                </a:highlight>
                <a:latin typeface="Open Sans" panose="020B0606030504020204" pitchFamily="34" charset="0"/>
              </a:rPr>
              <a:t>Take corrective action </a:t>
            </a:r>
            <a:r>
              <a:rPr lang="en-US" sz="1100" b="0" i="0" dirty="0">
                <a:effectLst/>
                <a:latin typeface="Open Sans" panose="020B0606030504020204" pitchFamily="34" charset="0"/>
              </a:rPr>
              <a:t>as required in WAC </a:t>
            </a:r>
            <a:r>
              <a:rPr lang="en-US" sz="1100" b="1" i="0" u="none" strike="noStrike" dirty="0">
                <a:effectLst/>
                <a:latin typeface="Open Sans" panose="020B0606030504020204" pitchFamily="34" charset="0"/>
                <a:hlinkClick r:id="rId4"/>
              </a:rPr>
              <a:t>246-290-490</a:t>
            </a:r>
            <a:r>
              <a:rPr lang="en-US" sz="1100" b="0" i="0" dirty="0">
                <a:effectLst/>
                <a:latin typeface="Open Sans" panose="020B0606030504020204" pitchFamily="34" charset="0"/>
              </a:rPr>
              <a:t> (2)(h) when a consumer fails to comply with the purveyor’s </a:t>
            </a:r>
          </a:p>
          <a:p>
            <a:pPr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cross-connection control requirements regarding the installation, inspection, field testing, maintenance, or repair </a:t>
            </a:r>
          </a:p>
          <a:p>
            <a:pPr indent="0">
              <a:lnSpc>
                <a:spcPct val="90000"/>
              </a:lnSpc>
              <a:buNone/>
            </a:pPr>
            <a:r>
              <a:rPr lang="en-US" sz="1100" dirty="0">
                <a:latin typeface="Open Sans" panose="020B0606030504020204" pitchFamily="34" charset="0"/>
              </a:rPr>
              <a:t>      </a:t>
            </a:r>
            <a:r>
              <a:rPr lang="en-US" sz="1100" b="0" i="0" dirty="0">
                <a:effectLst/>
                <a:latin typeface="Open Sans" panose="020B0606030504020204" pitchFamily="34" charset="0"/>
              </a:rPr>
              <a:t>of a backflow preventer that protects the public water system; and </a:t>
            </a:r>
          </a:p>
          <a:p>
            <a:pPr marL="0" indent="0">
              <a:lnSpc>
                <a:spcPct val="90000"/>
              </a:lnSpc>
              <a:buNone/>
            </a:pPr>
            <a:r>
              <a:rPr lang="en-US" sz="1100" b="0" i="0" dirty="0">
                <a:effectLst/>
                <a:latin typeface="Open Sans" panose="020B0606030504020204" pitchFamily="34" charset="0"/>
              </a:rPr>
              <a:t>(4) As allowed in WAC 246-290-490 (7)(a)(ii), a CCS's duties may include inspecting: </a:t>
            </a:r>
          </a:p>
          <a:p>
            <a:pPr indent="0">
              <a:lnSpc>
                <a:spcPct val="90000"/>
              </a:lnSpc>
              <a:buNone/>
            </a:pPr>
            <a:r>
              <a:rPr lang="en-US" sz="1100" b="0" i="0" dirty="0">
                <a:effectLst/>
                <a:latin typeface="Open Sans" panose="020B0606030504020204" pitchFamily="34" charset="0"/>
              </a:rPr>
              <a:t>(b) Backflow prevention assemblies to determine if they are installed correctly and approved by the department.</a:t>
            </a:r>
          </a:p>
        </p:txBody>
      </p:sp>
    </p:spTree>
    <p:extLst>
      <p:ext uri="{BB962C8B-B14F-4D97-AF65-F5344CB8AC3E}">
        <p14:creationId xmlns:p14="http://schemas.microsoft.com/office/powerpoint/2010/main" val="3300200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936" y="548640"/>
            <a:ext cx="2700645" cy="5431536"/>
          </a:xfrm>
        </p:spPr>
        <p:txBody>
          <a:bodyPr>
            <a:normAutofit/>
          </a:bodyPr>
          <a:lstStyle/>
          <a:p>
            <a:r>
              <a:rPr lang="en-US" sz="4300" dirty="0">
                <a:latin typeface="Algerian" panose="04020705040A02060702" pitchFamily="82" charset="0"/>
              </a:rPr>
              <a:t>What kind of hazards are there?</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962518" y="552090"/>
            <a:ext cx="4427093" cy="5772510"/>
          </a:xfrm>
        </p:spPr>
        <p:style>
          <a:lnRef idx="2">
            <a:schemeClr val="dk1"/>
          </a:lnRef>
          <a:fillRef idx="1">
            <a:schemeClr val="lt1"/>
          </a:fillRef>
          <a:effectRef idx="0">
            <a:schemeClr val="dk1"/>
          </a:effectRef>
          <a:fontRef idx="minor">
            <a:schemeClr val="dk1"/>
          </a:fontRef>
        </p:style>
        <p:txBody>
          <a:bodyPr anchor="ctr">
            <a:normAutofit/>
          </a:bodyPr>
          <a:lstStyle/>
          <a:p>
            <a:r>
              <a:rPr lang="en-US" sz="2000" dirty="0">
                <a:latin typeface="Andalus" panose="02020603050405020304" pitchFamily="18" charset="-78"/>
                <a:cs typeface="Andalus" panose="02020603050405020304" pitchFamily="18" charset="-78"/>
              </a:rPr>
              <a:t>High Health Hazards</a:t>
            </a:r>
          </a:p>
          <a:p>
            <a:pPr lvl="1"/>
            <a:r>
              <a:rPr lang="en-US" sz="2000" dirty="0">
                <a:latin typeface="Andalus" panose="02020603050405020304" pitchFamily="18" charset="-78"/>
                <a:cs typeface="Andalus" panose="02020603050405020304" pitchFamily="18" charset="-78"/>
              </a:rPr>
              <a:t>Any substance that if introduced to the public water system could cause serious illness, death or could spread diseases.</a:t>
            </a:r>
          </a:p>
          <a:p>
            <a:endParaRPr lang="en-US" sz="2000" dirty="0">
              <a:latin typeface="Andalus" panose="02020603050405020304" pitchFamily="18" charset="-78"/>
              <a:cs typeface="Andalus" panose="02020603050405020304" pitchFamily="18" charset="-78"/>
            </a:endParaRPr>
          </a:p>
          <a:p>
            <a:r>
              <a:rPr lang="en-US" sz="2000" dirty="0">
                <a:latin typeface="Andalus" panose="02020603050405020304" pitchFamily="18" charset="-78"/>
                <a:cs typeface="Andalus" panose="02020603050405020304" pitchFamily="18" charset="-78"/>
              </a:rPr>
              <a:t>Low Health Hazards</a:t>
            </a:r>
          </a:p>
          <a:p>
            <a:pPr lvl="1"/>
            <a:r>
              <a:rPr lang="en-US" sz="2000" dirty="0">
                <a:latin typeface="Andalus" panose="02020603050405020304" pitchFamily="18" charset="-78"/>
                <a:cs typeface="Andalus" panose="02020603050405020304" pitchFamily="18" charset="-78"/>
              </a:rPr>
              <a:t>Any substance that if introduced to the public water supply would not be a health hazard but would constitute a nuisance or be aesthetically objectionable. </a:t>
            </a:r>
          </a:p>
        </p:txBody>
      </p:sp>
    </p:spTree>
    <p:extLst>
      <p:ext uri="{BB962C8B-B14F-4D97-AF65-F5344CB8AC3E}">
        <p14:creationId xmlns:p14="http://schemas.microsoft.com/office/powerpoint/2010/main" val="30499217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lgerian" panose="04020705040A02060702" pitchFamily="82" charset="0"/>
              </a:rPr>
              <a:t>What do we do to protect our drinking water?</a:t>
            </a:r>
          </a:p>
        </p:txBody>
      </p:sp>
      <p:sp>
        <p:nvSpPr>
          <p:cNvPr id="3" name="Content Placeholder 2"/>
          <p:cNvSpPr>
            <a:spLocks noGrp="1"/>
          </p:cNvSpPr>
          <p:nvPr>
            <p:ph idx="1"/>
          </p:nvPr>
        </p:nvSpPr>
        <p:spPr>
          <a:xfrm>
            <a:off x="381000" y="1600201"/>
            <a:ext cx="8534400" cy="1905000"/>
          </a:xfrm>
        </p:spPr>
        <p:txBody>
          <a:bodyPr>
            <a:normAutofit fontScale="92500"/>
          </a:bodyPr>
          <a:lstStyle/>
          <a:p>
            <a:pPr marL="0" indent="0">
              <a:buNone/>
            </a:pPr>
            <a:r>
              <a:rPr lang="en-US" sz="2800" dirty="0">
                <a:latin typeface="Andalus" panose="02020603050405020304" pitchFamily="18" charset="-78"/>
                <a:cs typeface="Andalus" panose="02020603050405020304" pitchFamily="18" charset="-78"/>
              </a:rPr>
              <a:t>Assess the degree of hazard posed by the consumer’s water system.  Table 12 in the Washington Administrative Codes (WAC) helps determine the appropriate method of backflow prevention.</a:t>
            </a:r>
          </a:p>
          <a:p>
            <a:pPr marL="0" indent="0">
              <a:buNone/>
            </a:pPr>
            <a:endParaRPr lang="en-US" sz="1800" dirty="0">
              <a:latin typeface="Andalus" panose="02020603050405020304" pitchFamily="18" charset="-78"/>
              <a:cs typeface="Andalus" panose="02020603050405020304" pitchFamily="18"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44815946"/>
              </p:ext>
            </p:extLst>
          </p:nvPr>
        </p:nvGraphicFramePr>
        <p:xfrm>
          <a:off x="685802" y="4780239"/>
          <a:ext cx="7848599" cy="1071774"/>
        </p:xfrm>
        <a:graphic>
          <a:graphicData uri="http://schemas.openxmlformats.org/drawingml/2006/table">
            <a:tbl>
              <a:tblPr firstRow="1" firstCol="1" bandRow="1">
                <a:tableStyleId>{5C22544A-7EE6-4342-B048-85BDC9FD1C3A}</a:tableStyleId>
              </a:tblPr>
              <a:tblGrid>
                <a:gridCol w="2346947">
                  <a:extLst>
                    <a:ext uri="{9D8B030D-6E8A-4147-A177-3AD203B41FA5}">
                      <a16:colId xmlns:a16="http://schemas.microsoft.com/office/drawing/2014/main" val="20000"/>
                    </a:ext>
                  </a:extLst>
                </a:gridCol>
                <a:gridCol w="2623469">
                  <a:extLst>
                    <a:ext uri="{9D8B030D-6E8A-4147-A177-3AD203B41FA5}">
                      <a16:colId xmlns:a16="http://schemas.microsoft.com/office/drawing/2014/main" val="20001"/>
                    </a:ext>
                  </a:extLst>
                </a:gridCol>
                <a:gridCol w="2878183">
                  <a:extLst>
                    <a:ext uri="{9D8B030D-6E8A-4147-A177-3AD203B41FA5}">
                      <a16:colId xmlns:a16="http://schemas.microsoft.com/office/drawing/2014/main" val="20002"/>
                    </a:ext>
                  </a:extLst>
                </a:gridCol>
              </a:tblGrid>
              <a:tr h="357258">
                <a:tc>
                  <a:txBody>
                    <a:bodyPr/>
                    <a:lstStyle/>
                    <a:p>
                      <a:pPr marL="0" marR="0" algn="ctr">
                        <a:lnSpc>
                          <a:spcPct val="107000"/>
                        </a:lnSpc>
                        <a:spcBef>
                          <a:spcPts val="0"/>
                        </a:spcBef>
                        <a:spcAft>
                          <a:spcPts val="0"/>
                        </a:spcAft>
                      </a:pPr>
                      <a:r>
                        <a:rPr lang="en-US" sz="900" dirty="0">
                          <a:effectLst/>
                        </a:rPr>
                        <a:t>Degree of Hazard</a:t>
                      </a:r>
                      <a:endParaRPr lang="en-US" sz="1100" dirty="0">
                        <a:effectLst/>
                        <a:latin typeface="Calibri"/>
                        <a:ea typeface="Calibri"/>
                        <a:cs typeface="Times New Roman"/>
                      </a:endParaRPr>
                    </a:p>
                  </a:txBody>
                  <a:tcPr marL="76200" marR="76200" marT="25400" marB="25400" anchor="b"/>
                </a:tc>
                <a:tc>
                  <a:txBody>
                    <a:bodyPr/>
                    <a:lstStyle/>
                    <a:p>
                      <a:pPr marL="0" marR="0" algn="ctr">
                        <a:lnSpc>
                          <a:spcPct val="107000"/>
                        </a:lnSpc>
                        <a:spcBef>
                          <a:spcPts val="0"/>
                        </a:spcBef>
                        <a:spcAft>
                          <a:spcPts val="0"/>
                        </a:spcAft>
                      </a:pPr>
                      <a:r>
                        <a:rPr lang="en-US" sz="900" dirty="0">
                          <a:effectLst/>
                        </a:rPr>
                        <a:t>Application Condition</a:t>
                      </a:r>
                      <a:endParaRPr lang="en-US" sz="1100" dirty="0">
                        <a:effectLst/>
                        <a:latin typeface="Calibri"/>
                        <a:ea typeface="Calibri"/>
                        <a:cs typeface="Times New Roman"/>
                      </a:endParaRPr>
                    </a:p>
                  </a:txBody>
                  <a:tcPr marL="76200" marR="76200" marT="25400" marB="25400" anchor="b"/>
                </a:tc>
                <a:tc>
                  <a:txBody>
                    <a:bodyPr/>
                    <a:lstStyle/>
                    <a:p>
                      <a:pPr marL="0" marR="0" algn="ctr">
                        <a:lnSpc>
                          <a:spcPct val="107000"/>
                        </a:lnSpc>
                        <a:spcBef>
                          <a:spcPts val="0"/>
                        </a:spcBef>
                        <a:spcAft>
                          <a:spcPts val="0"/>
                        </a:spcAft>
                      </a:pPr>
                      <a:r>
                        <a:rPr lang="en-US" sz="900" dirty="0">
                          <a:effectLst/>
                        </a:rPr>
                        <a:t>Appropriate Approved Backflow Preventer</a:t>
                      </a:r>
                      <a:endParaRPr lang="en-US" sz="1100" dirty="0">
                        <a:effectLst/>
                        <a:latin typeface="Calibri"/>
                        <a:ea typeface="Calibri"/>
                        <a:cs typeface="Times New Roman"/>
                      </a:endParaRPr>
                    </a:p>
                  </a:txBody>
                  <a:tcPr marL="76200" marR="76200" marT="25400" marB="25400" anchor="b"/>
                </a:tc>
                <a:extLst>
                  <a:ext uri="{0D108BD9-81ED-4DB2-BD59-A6C34878D82A}">
                    <a16:rowId xmlns:a16="http://schemas.microsoft.com/office/drawing/2014/main" val="10000"/>
                  </a:ext>
                </a:extLst>
              </a:tr>
              <a:tr h="357258">
                <a:tc>
                  <a:txBody>
                    <a:bodyPr/>
                    <a:lstStyle/>
                    <a:p>
                      <a:pPr marL="0" marR="0" algn="ctr">
                        <a:lnSpc>
                          <a:spcPct val="107000"/>
                        </a:lnSpc>
                        <a:spcBef>
                          <a:spcPts val="0"/>
                        </a:spcBef>
                        <a:spcAft>
                          <a:spcPts val="0"/>
                        </a:spcAft>
                      </a:pPr>
                      <a:r>
                        <a:rPr lang="en-US" sz="900" dirty="0">
                          <a:effectLst/>
                        </a:rPr>
                        <a:t>High health cross-connection hazard</a:t>
                      </a:r>
                      <a:endParaRPr lang="en-US" sz="1100" dirty="0">
                        <a:effectLst/>
                        <a:latin typeface="Calibri"/>
                        <a:ea typeface="Calibri"/>
                        <a:cs typeface="Times New Roman"/>
                      </a:endParaRPr>
                    </a:p>
                  </a:txBody>
                  <a:tcPr marL="76200" marR="76200" marT="25400" marB="25400" anchor="b"/>
                </a:tc>
                <a:tc>
                  <a:txBody>
                    <a:bodyPr/>
                    <a:lstStyle/>
                    <a:p>
                      <a:pPr marL="0" marR="0" algn="ctr">
                        <a:lnSpc>
                          <a:spcPct val="107000"/>
                        </a:lnSpc>
                        <a:spcBef>
                          <a:spcPts val="0"/>
                        </a:spcBef>
                        <a:spcAft>
                          <a:spcPts val="0"/>
                        </a:spcAft>
                      </a:pPr>
                      <a:r>
                        <a:rPr lang="en-US" sz="900" dirty="0">
                          <a:effectLst/>
                        </a:rPr>
                        <a:t>Backsiphonage or backpressure backflow</a:t>
                      </a:r>
                      <a:endParaRPr lang="en-US" sz="1100" dirty="0">
                        <a:effectLst/>
                        <a:latin typeface="Calibri"/>
                        <a:ea typeface="Calibri"/>
                        <a:cs typeface="Times New Roman"/>
                      </a:endParaRPr>
                    </a:p>
                  </a:txBody>
                  <a:tcPr marL="76200" marR="76200" marT="25400" marB="25400" anchor="b"/>
                </a:tc>
                <a:tc>
                  <a:txBody>
                    <a:bodyPr/>
                    <a:lstStyle/>
                    <a:p>
                      <a:pPr marL="0" marR="0" algn="ctr">
                        <a:lnSpc>
                          <a:spcPct val="107000"/>
                        </a:lnSpc>
                        <a:spcBef>
                          <a:spcPts val="0"/>
                        </a:spcBef>
                        <a:spcAft>
                          <a:spcPts val="0"/>
                        </a:spcAft>
                      </a:pPr>
                      <a:r>
                        <a:rPr lang="en-US" sz="900" dirty="0">
                          <a:effectLst/>
                        </a:rPr>
                        <a:t>Air Gap, RPBA**, or RPDA**</a:t>
                      </a:r>
                      <a:endParaRPr lang="en-US" sz="1100" dirty="0">
                        <a:effectLst/>
                        <a:latin typeface="Calibri"/>
                        <a:ea typeface="Calibri"/>
                        <a:cs typeface="Times New Roman"/>
                      </a:endParaRPr>
                    </a:p>
                  </a:txBody>
                  <a:tcPr marL="76200" marR="76200" marT="25400" marB="25400" anchor="b"/>
                </a:tc>
                <a:extLst>
                  <a:ext uri="{0D108BD9-81ED-4DB2-BD59-A6C34878D82A}">
                    <a16:rowId xmlns:a16="http://schemas.microsoft.com/office/drawing/2014/main" val="10001"/>
                  </a:ext>
                </a:extLst>
              </a:tr>
              <a:tr h="357258">
                <a:tc>
                  <a:txBody>
                    <a:bodyPr/>
                    <a:lstStyle/>
                    <a:p>
                      <a:pPr marL="0" marR="0" algn="ctr">
                        <a:lnSpc>
                          <a:spcPct val="107000"/>
                        </a:lnSpc>
                        <a:spcBef>
                          <a:spcPts val="0"/>
                        </a:spcBef>
                        <a:spcAft>
                          <a:spcPts val="0"/>
                        </a:spcAft>
                      </a:pPr>
                      <a:r>
                        <a:rPr lang="en-US" sz="900" dirty="0">
                          <a:effectLst/>
                        </a:rPr>
                        <a:t>Low cross-connection hazard</a:t>
                      </a:r>
                      <a:endParaRPr lang="en-US" sz="1100" dirty="0">
                        <a:effectLst/>
                        <a:latin typeface="Calibri"/>
                        <a:ea typeface="Calibri"/>
                        <a:cs typeface="Times New Roman"/>
                      </a:endParaRPr>
                    </a:p>
                  </a:txBody>
                  <a:tcPr marL="76200" marR="76200" marT="25400" marB="25400" anchor="b"/>
                </a:tc>
                <a:tc>
                  <a:txBody>
                    <a:bodyPr/>
                    <a:lstStyle/>
                    <a:p>
                      <a:pPr marL="0" marR="0" algn="ctr">
                        <a:lnSpc>
                          <a:spcPct val="107000"/>
                        </a:lnSpc>
                        <a:spcBef>
                          <a:spcPts val="0"/>
                        </a:spcBef>
                        <a:spcAft>
                          <a:spcPts val="0"/>
                        </a:spcAft>
                      </a:pPr>
                      <a:r>
                        <a:rPr lang="en-US" sz="900" dirty="0">
                          <a:effectLst/>
                        </a:rPr>
                        <a:t>Backsiphonage or backpressure backflow</a:t>
                      </a:r>
                      <a:endParaRPr lang="en-US" sz="1100" dirty="0">
                        <a:effectLst/>
                        <a:latin typeface="Calibri"/>
                        <a:ea typeface="Calibri"/>
                        <a:cs typeface="Times New Roman"/>
                      </a:endParaRPr>
                    </a:p>
                  </a:txBody>
                  <a:tcPr marL="76200" marR="76200" marT="25400" marB="25400" anchor="b"/>
                </a:tc>
                <a:tc>
                  <a:txBody>
                    <a:bodyPr/>
                    <a:lstStyle/>
                    <a:p>
                      <a:pPr marL="0" marR="0" algn="ctr">
                        <a:lnSpc>
                          <a:spcPct val="107000"/>
                        </a:lnSpc>
                        <a:spcBef>
                          <a:spcPts val="0"/>
                        </a:spcBef>
                        <a:spcAft>
                          <a:spcPts val="0"/>
                        </a:spcAft>
                      </a:pPr>
                      <a:r>
                        <a:rPr lang="en-US" sz="900" dirty="0">
                          <a:effectLst/>
                        </a:rPr>
                        <a:t>Air Gap, RPBA**, RPDA**, DCVA**, or DCDA**</a:t>
                      </a:r>
                      <a:endParaRPr lang="en-US" sz="1100" dirty="0">
                        <a:effectLst/>
                        <a:latin typeface="Calibri"/>
                        <a:ea typeface="Calibri"/>
                        <a:cs typeface="Times New Roman"/>
                      </a:endParaRPr>
                    </a:p>
                  </a:txBody>
                  <a:tcPr marL="76200" marR="76200" marT="25400" marB="25400" anchor="b"/>
                </a:tc>
                <a:extLst>
                  <a:ext uri="{0D108BD9-81ED-4DB2-BD59-A6C34878D82A}">
                    <a16:rowId xmlns:a16="http://schemas.microsoft.com/office/drawing/2014/main" val="10002"/>
                  </a:ext>
                </a:extLst>
              </a:tr>
            </a:tbl>
          </a:graphicData>
        </a:graphic>
      </p:graphicFrame>
      <p:sp>
        <p:nvSpPr>
          <p:cNvPr id="5" name="Rectangle 1"/>
          <p:cNvSpPr>
            <a:spLocks noChangeArrowheads="1"/>
          </p:cNvSpPr>
          <p:nvPr/>
        </p:nvSpPr>
        <p:spPr bwMode="auto">
          <a:xfrm>
            <a:off x="685800" y="5969913"/>
            <a:ext cx="78486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Tx/>
              <a:buAutoNum type="romanLcParenBoth"/>
              <a:tabLst/>
            </a:pP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The purveyor shall ensure that an approved air gap, RPBA, or RPDA is installed for premises isolation for service connections to premises posing a high health cross-connection</a:t>
            </a:r>
            <a:r>
              <a:rPr kumimoji="0" lang="en-US" altLang="en-US" sz="1100" b="0" i="0" u="none" strike="noStrike" cap="none" normalizeH="0" dirty="0">
                <a:ln>
                  <a:noFill/>
                </a:ln>
                <a:solidFill>
                  <a:schemeClr val="tx1"/>
                </a:solidFill>
                <a:effectLst/>
                <a:latin typeface="Garamond" pitchFamily="18" charset="0"/>
                <a:ea typeface="Times New Roman" pitchFamily="18" charset="0"/>
                <a:cs typeface="Arabic Typesetting" pitchFamily="66" charset="-78"/>
              </a:rPr>
              <a:t> </a:t>
            </a: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hazard including, but not limited to, those premises listed in Table 13 (next page).  </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533400" y="3733800"/>
            <a:ext cx="8153400" cy="1046440"/>
          </a:xfrm>
          <a:prstGeom prst="rect">
            <a:avLst/>
          </a:prstGeom>
          <a:noFill/>
        </p:spPr>
        <p:txBody>
          <a:bodyPr wrap="square" rtlCol="0">
            <a:spAutoFit/>
          </a:bodyPr>
          <a:lstStyle/>
          <a:p>
            <a:pPr lvl="0" algn="ctr" fontAlgn="base">
              <a:spcBef>
                <a:spcPct val="0"/>
              </a:spcBef>
              <a:spcAft>
                <a:spcPct val="0"/>
              </a:spcAft>
            </a:pPr>
            <a:r>
              <a:rPr kumimoji="0" lang="en-US" altLang="en-US" sz="2000" b="1"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WAC 246-290-490 Cross Connection Control </a:t>
            </a:r>
            <a:r>
              <a:rPr lang="en-US" altLang="en-US" sz="2000" b="1" dirty="0">
                <a:ea typeface="Times New Roman" pitchFamily="18" charset="0"/>
                <a:cs typeface="Arabic Typesetting" pitchFamily="66" charset="-78"/>
              </a:rPr>
              <a:t>–</a:t>
            </a:r>
            <a:r>
              <a:rPr kumimoji="0" lang="en-US" altLang="en-US" sz="2000" b="1"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 Table 12 </a:t>
            </a:r>
            <a:r>
              <a:rPr kumimoji="0" lang="en-US" altLang="en-US" b="1"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(Previously Table 8)</a:t>
            </a:r>
            <a:endParaRPr kumimoji="0" lang="en-US" altLang="en-US" sz="700" b="0" i="0" u="none" strike="noStrike" cap="none" normalizeH="0" baseline="0" dirty="0">
              <a:ln>
                <a:noFill/>
              </a:ln>
              <a:solidFill>
                <a:schemeClr val="tx1"/>
              </a:solidFill>
              <a:effectLst/>
              <a:latin typeface="Arial" pitchFamily="34" charset="0"/>
              <a:cs typeface="Arial" pitchFamily="34" charset="0"/>
            </a:endParaRPr>
          </a:p>
          <a:p>
            <a:pPr lvl="0" algn="ctr" eaLnBrk="0" fontAlgn="base" hangingPunct="0">
              <a:spcBef>
                <a:spcPct val="0"/>
              </a:spcBef>
              <a:spcAft>
                <a:spcPct val="0"/>
              </a:spcAft>
            </a:pPr>
            <a:r>
              <a:rPr kumimoji="0" lang="en-US" altLang="en-US" sz="2000" b="1"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Appropriate Methods of Backflow Protection for Premises Isolation</a:t>
            </a:r>
            <a:endParaRPr kumimoji="0" lang="en-US" altLang="en-US" sz="700" b="0" i="0" u="none" strike="noStrike" cap="none" normalizeH="0" baseline="0" dirty="0">
              <a:ln>
                <a:noFill/>
              </a:ln>
              <a:solidFill>
                <a:schemeClr val="tx1"/>
              </a:solidFill>
              <a:effectLst/>
              <a:latin typeface="Arial" pitchFamily="34" charset="0"/>
              <a:cs typeface="Arial" pitchFamily="34" charset="0"/>
            </a:endParaRPr>
          </a:p>
          <a:p>
            <a:pPr lvl="0" algn="ctr" eaLnBrk="0" fontAlgn="base" hangingPunct="0">
              <a:spcBef>
                <a:spcPct val="0"/>
              </a:spcBef>
              <a:spcAft>
                <a:spcPct val="0"/>
              </a:spcAft>
            </a:pP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**RPBA </a:t>
            </a:r>
            <a:r>
              <a:rPr lang="en-US" altLang="en-US" sz="1100" dirty="0">
                <a:ea typeface="Times New Roman" pitchFamily="18" charset="0"/>
                <a:cs typeface="Arabic Typesetting" pitchFamily="66" charset="-78"/>
              </a:rPr>
              <a:t>–</a:t>
            </a: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 Reduced Pressure Backflow Assembly, RPDA </a:t>
            </a:r>
            <a:r>
              <a:rPr lang="en-US" altLang="en-US" sz="1100" dirty="0">
                <a:ea typeface="Times New Roman" pitchFamily="18" charset="0"/>
                <a:cs typeface="Arabic Typesetting" pitchFamily="66" charset="-78"/>
              </a:rPr>
              <a:t>–</a:t>
            </a: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 Reduced Pressure Detector Assembly, DCVA </a:t>
            </a:r>
            <a:r>
              <a:rPr lang="en-US" altLang="en-US" sz="1100" dirty="0">
                <a:ea typeface="Times New Roman" pitchFamily="18" charset="0"/>
                <a:cs typeface="Arabic Typesetting" pitchFamily="66" charset="-78"/>
              </a:rPr>
              <a:t>–</a:t>
            </a: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 Double Check Valve Assembly, DCDA </a:t>
            </a:r>
            <a:r>
              <a:rPr lang="en-US" altLang="en-US" sz="1100" dirty="0">
                <a:ea typeface="Times New Roman" pitchFamily="18" charset="0"/>
                <a:cs typeface="Arabic Typesetting" pitchFamily="66" charset="-78"/>
              </a:rPr>
              <a:t>–</a:t>
            </a:r>
            <a:r>
              <a:rPr kumimoji="0" lang="en-US" altLang="en-US" sz="1100" b="0" i="0" u="none" strike="noStrike" cap="none" normalizeH="0" baseline="0" dirty="0">
                <a:ln>
                  <a:noFill/>
                </a:ln>
                <a:solidFill>
                  <a:schemeClr val="tx1"/>
                </a:solidFill>
                <a:effectLst/>
                <a:latin typeface="Garamond" pitchFamily="18" charset="0"/>
                <a:ea typeface="Times New Roman" pitchFamily="18" charset="0"/>
                <a:cs typeface="Arabic Typesetting" pitchFamily="66" charset="-78"/>
              </a:rPr>
              <a:t> Double Check Detector Assembly</a:t>
            </a:r>
            <a:endParaRPr kumimoji="0" lang="en-US" altLang="en-US" sz="4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p:cNvSpPr/>
          <p:nvPr/>
        </p:nvSpPr>
        <p:spPr>
          <a:xfrm>
            <a:off x="228600" y="3733800"/>
            <a:ext cx="8610600" cy="28956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357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smith\AppData\Local\Microsoft\Windows\Temporary Internet Files\Content.IE5\ZM8R828B\airga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4134"/>
            <a:ext cx="3288792" cy="4897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144000" cy="1401762"/>
          </a:xfrm>
        </p:spPr>
        <p:txBody>
          <a:bodyPr>
            <a:noAutofit/>
          </a:bodyPr>
          <a:lstStyle/>
          <a:p>
            <a:pPr fontAlgn="base">
              <a:spcAft>
                <a:spcPct val="0"/>
              </a:spcAft>
            </a:pPr>
            <a:br>
              <a:rPr kumimoji="0" lang="en-US" altLang="en-US" sz="200" b="0" i="0" u="none" strike="noStrike" cap="none" normalizeH="0" baseline="0" dirty="0">
                <a:ln>
                  <a:noFill/>
                </a:ln>
                <a:solidFill>
                  <a:schemeClr val="tx1"/>
                </a:solidFill>
                <a:effectLst/>
                <a:latin typeface="Arial" pitchFamily="34" charset="0"/>
                <a:cs typeface="Arial" pitchFamily="34" charset="0"/>
              </a:rPr>
            </a:br>
            <a:r>
              <a:rPr lang="en-US" sz="2000" b="1" u="sng" dirty="0">
                <a:latin typeface="Andalus" panose="02020603050405020304" pitchFamily="18" charset="-78"/>
                <a:cs typeface="Andalus" panose="02020603050405020304" pitchFamily="18" charset="-78"/>
              </a:rPr>
              <a:t>WAC 246-290-490 Cross Connection Control</a:t>
            </a:r>
            <a:br>
              <a:rPr lang="en-US" sz="2000" b="1" u="sng" dirty="0">
                <a:latin typeface="Andalus" panose="02020603050405020304" pitchFamily="18" charset="-78"/>
                <a:cs typeface="Andalus" panose="02020603050405020304" pitchFamily="18" charset="-78"/>
              </a:rPr>
            </a:br>
            <a:br>
              <a:rPr lang="en-US" sz="1000" b="1" dirty="0">
                <a:latin typeface="Andalus" panose="02020603050405020304" pitchFamily="18" charset="-78"/>
                <a:cs typeface="Andalus" panose="02020603050405020304" pitchFamily="18" charset="-78"/>
              </a:rPr>
            </a:br>
            <a:r>
              <a:rPr kumimoji="0" lang="en-US" altLang="en-US" sz="1800" i="0" u="none" strike="noStrike" cap="none" normalizeH="0" baseline="0" dirty="0">
                <a:ln>
                  <a:noFill/>
                </a:ln>
                <a:solidFill>
                  <a:schemeClr val="tx1"/>
                </a:solidFill>
                <a:effectLst/>
                <a:latin typeface="Andalus" panose="02020603050405020304" pitchFamily="18" charset="-78"/>
                <a:ea typeface="Times New Roman" pitchFamily="18" charset="0"/>
                <a:cs typeface="Andalus" panose="02020603050405020304" pitchFamily="18" charset="-78"/>
              </a:rPr>
              <a:t>Severe and</a:t>
            </a:r>
            <a:r>
              <a:rPr kumimoji="0" lang="en-US" altLang="en-US" sz="1800" i="0" u="none" strike="noStrike" cap="none" normalizeH="0" dirty="0">
                <a:ln>
                  <a:noFill/>
                </a:ln>
                <a:solidFill>
                  <a:schemeClr val="tx1"/>
                </a:solidFill>
                <a:effectLst/>
                <a:latin typeface="Andalus" panose="02020603050405020304" pitchFamily="18" charset="-78"/>
                <a:ea typeface="Times New Roman" pitchFamily="18" charset="0"/>
                <a:cs typeface="Andalus" panose="02020603050405020304" pitchFamily="18" charset="-78"/>
              </a:rPr>
              <a:t> High Health Cross-Connection Hazard Premises Requiring </a:t>
            </a:r>
            <a:br>
              <a:rPr kumimoji="0" lang="en-US" altLang="en-US" sz="1800" i="0" u="none" strike="noStrike" cap="none" normalizeH="0" dirty="0">
                <a:ln>
                  <a:noFill/>
                </a:ln>
                <a:solidFill>
                  <a:schemeClr val="tx1"/>
                </a:solidFill>
                <a:effectLst/>
                <a:latin typeface="Andalus" panose="02020603050405020304" pitchFamily="18" charset="-78"/>
                <a:ea typeface="Times New Roman" pitchFamily="18" charset="0"/>
                <a:cs typeface="Andalus" panose="02020603050405020304" pitchFamily="18" charset="-78"/>
              </a:rPr>
            </a:br>
            <a:r>
              <a:rPr kumimoji="0" lang="en-US" altLang="en-US" sz="1800" i="0" u="none" strike="noStrike" cap="none" normalizeH="0" dirty="0">
                <a:ln>
                  <a:noFill/>
                </a:ln>
                <a:solidFill>
                  <a:schemeClr val="tx1"/>
                </a:solidFill>
                <a:effectLst/>
                <a:latin typeface="Andalus" panose="02020603050405020304" pitchFamily="18" charset="-78"/>
                <a:ea typeface="Times New Roman" pitchFamily="18" charset="0"/>
                <a:cs typeface="Andalus" panose="02020603050405020304" pitchFamily="18" charset="-78"/>
              </a:rPr>
              <a:t>Premise Iso</a:t>
            </a:r>
            <a:r>
              <a:rPr lang="en-US" altLang="en-US" sz="1800" dirty="0">
                <a:latin typeface="Andalus" panose="02020603050405020304" pitchFamily="18" charset="-78"/>
                <a:ea typeface="Times New Roman" pitchFamily="18" charset="0"/>
                <a:cs typeface="Andalus" panose="02020603050405020304" pitchFamily="18" charset="-78"/>
              </a:rPr>
              <a:t>lation by Air Gap (AG) or Reduced Pressure Backflow Assembly (RPBA)</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7046841"/>
              </p:ext>
            </p:extLst>
          </p:nvPr>
        </p:nvGraphicFramePr>
        <p:xfrm>
          <a:off x="1828800" y="1532191"/>
          <a:ext cx="5334000" cy="5097209"/>
        </p:xfrm>
        <a:graphic>
          <a:graphicData uri="http://schemas.openxmlformats.org/drawingml/2006/table">
            <a:tbl>
              <a:tblPr firstRow="1" firstCol="1" bandRow="1">
                <a:tableStyleId>{B301B821-A1FF-4177-AEE7-76D212191A09}</a:tableStyleId>
              </a:tblPr>
              <a:tblGrid>
                <a:gridCol w="5334000">
                  <a:extLst>
                    <a:ext uri="{9D8B030D-6E8A-4147-A177-3AD203B41FA5}">
                      <a16:colId xmlns:a16="http://schemas.microsoft.com/office/drawing/2014/main" val="20000"/>
                    </a:ext>
                  </a:extLst>
                </a:gridCol>
              </a:tblGrid>
              <a:tr h="160564">
                <a:tc>
                  <a:txBody>
                    <a:bodyPr/>
                    <a:lstStyle/>
                    <a:p>
                      <a:pPr algn="l">
                        <a:lnSpc>
                          <a:spcPct val="115000"/>
                        </a:lnSpc>
                      </a:pPr>
                      <a:endParaRPr lang="en-US" sz="800" dirty="0">
                        <a:effectLst/>
                      </a:endParaRPr>
                    </a:p>
                    <a:p>
                      <a:pPr algn="l">
                        <a:lnSpc>
                          <a:spcPct val="115000"/>
                        </a:lnSpc>
                      </a:pPr>
                      <a:endParaRPr lang="en-US" sz="800" dirty="0">
                        <a:effectLst/>
                        <a:latin typeface="Calibri"/>
                      </a:endParaRPr>
                    </a:p>
                  </a:txBody>
                  <a:tcPr marL="0" marR="0" marT="0" marB="0" anchor="ctr"/>
                </a:tc>
                <a:extLst>
                  <a:ext uri="{0D108BD9-81ED-4DB2-BD59-A6C34878D82A}">
                    <a16:rowId xmlns:a16="http://schemas.microsoft.com/office/drawing/2014/main" val="10000"/>
                  </a:ext>
                </a:extLst>
              </a:tr>
              <a:tr h="217470">
                <a:tc>
                  <a:txBody>
                    <a:bodyPr/>
                    <a:lstStyle/>
                    <a:p>
                      <a:pPr marL="0" marR="0" algn="ctr">
                        <a:lnSpc>
                          <a:spcPct val="115000"/>
                        </a:lnSpc>
                        <a:spcBef>
                          <a:spcPts val="0"/>
                        </a:spcBef>
                        <a:spcAft>
                          <a:spcPts val="0"/>
                        </a:spcAft>
                      </a:pPr>
                      <a:r>
                        <a:rPr lang="en-US" sz="900" dirty="0">
                          <a:effectLst/>
                        </a:rPr>
                        <a:t>Agricultural (farms and dairies)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1"/>
                  </a:ext>
                </a:extLst>
              </a:tr>
              <a:tr h="217470">
                <a:tc>
                  <a:txBody>
                    <a:bodyPr/>
                    <a:lstStyle/>
                    <a:p>
                      <a:pPr marL="0" marR="0" algn="ctr">
                        <a:lnSpc>
                          <a:spcPct val="115000"/>
                        </a:lnSpc>
                        <a:spcBef>
                          <a:spcPts val="0"/>
                        </a:spcBef>
                        <a:spcAft>
                          <a:spcPts val="0"/>
                        </a:spcAft>
                      </a:pPr>
                      <a:r>
                        <a:rPr lang="en-US" sz="900" dirty="0">
                          <a:effectLst/>
                        </a:rPr>
                        <a:t>Beverage bottling plants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2"/>
                  </a:ext>
                </a:extLst>
              </a:tr>
              <a:tr h="217470">
                <a:tc>
                  <a:txBody>
                    <a:bodyPr/>
                    <a:lstStyle/>
                    <a:p>
                      <a:pPr marL="0" marR="0" algn="ctr">
                        <a:lnSpc>
                          <a:spcPct val="115000"/>
                        </a:lnSpc>
                        <a:spcBef>
                          <a:spcPts val="0"/>
                        </a:spcBef>
                        <a:spcAft>
                          <a:spcPts val="0"/>
                        </a:spcAft>
                      </a:pPr>
                      <a:r>
                        <a:rPr lang="en-US" sz="900" dirty="0">
                          <a:effectLst/>
                        </a:rPr>
                        <a:t>Car washes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3"/>
                  </a:ext>
                </a:extLst>
              </a:tr>
              <a:tr h="217470">
                <a:tc>
                  <a:txBody>
                    <a:bodyPr/>
                    <a:lstStyle/>
                    <a:p>
                      <a:pPr marL="0" marR="0" algn="ctr">
                        <a:lnSpc>
                          <a:spcPct val="115000"/>
                        </a:lnSpc>
                        <a:spcBef>
                          <a:spcPts val="0"/>
                        </a:spcBef>
                        <a:spcAft>
                          <a:spcPts val="0"/>
                        </a:spcAft>
                      </a:pPr>
                      <a:r>
                        <a:rPr lang="en-US" sz="900" dirty="0">
                          <a:effectLst/>
                        </a:rPr>
                        <a:t>Chemical plants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4"/>
                  </a:ext>
                </a:extLst>
              </a:tr>
              <a:tr h="217470">
                <a:tc>
                  <a:txBody>
                    <a:bodyPr/>
                    <a:lstStyle/>
                    <a:p>
                      <a:pPr marL="0" marR="0" algn="ctr">
                        <a:lnSpc>
                          <a:spcPct val="115000"/>
                        </a:lnSpc>
                        <a:spcBef>
                          <a:spcPts val="0"/>
                        </a:spcBef>
                        <a:spcAft>
                          <a:spcPts val="0"/>
                        </a:spcAft>
                      </a:pPr>
                      <a:r>
                        <a:rPr lang="en-US" sz="900" dirty="0">
                          <a:effectLst/>
                        </a:rPr>
                        <a:t>Commercial laundries and dry cleaners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5"/>
                  </a:ext>
                </a:extLst>
              </a:tr>
              <a:tr h="394825">
                <a:tc>
                  <a:txBody>
                    <a:bodyPr/>
                    <a:lstStyle/>
                    <a:p>
                      <a:pPr marL="0" marR="0" algn="ctr">
                        <a:lnSpc>
                          <a:spcPct val="115000"/>
                        </a:lnSpc>
                        <a:spcBef>
                          <a:spcPts val="0"/>
                        </a:spcBef>
                        <a:spcAft>
                          <a:spcPts val="0"/>
                        </a:spcAft>
                      </a:pPr>
                      <a:r>
                        <a:rPr lang="en-US" sz="900" dirty="0">
                          <a:effectLst/>
                        </a:rPr>
                        <a:t>Premises where both reclaimed water and potable water are provided</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6"/>
                  </a:ext>
                </a:extLst>
              </a:tr>
              <a:tr h="217470">
                <a:tc>
                  <a:txBody>
                    <a:bodyPr/>
                    <a:lstStyle/>
                    <a:p>
                      <a:pPr marL="0" marR="0" algn="ctr">
                        <a:lnSpc>
                          <a:spcPct val="115000"/>
                        </a:lnSpc>
                        <a:spcBef>
                          <a:spcPts val="0"/>
                        </a:spcBef>
                        <a:spcAft>
                          <a:spcPts val="0"/>
                        </a:spcAft>
                      </a:pPr>
                      <a:r>
                        <a:rPr lang="en-US" sz="900" dirty="0">
                          <a:effectLst/>
                        </a:rPr>
                        <a:t>Film processing facilities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7"/>
                  </a:ext>
                </a:extLst>
              </a:tr>
              <a:tr h="217470">
                <a:tc>
                  <a:txBody>
                    <a:bodyPr/>
                    <a:lstStyle/>
                    <a:p>
                      <a:pPr marL="0" marR="0" algn="ctr">
                        <a:lnSpc>
                          <a:spcPct val="115000"/>
                        </a:lnSpc>
                        <a:spcBef>
                          <a:spcPts val="0"/>
                        </a:spcBef>
                        <a:spcAft>
                          <a:spcPts val="0"/>
                        </a:spcAft>
                      </a:pPr>
                      <a:r>
                        <a:rPr lang="en-US" sz="900" dirty="0">
                          <a:effectLst/>
                        </a:rPr>
                        <a:t>Food processing plants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8"/>
                  </a:ext>
                </a:extLst>
              </a:tr>
              <a:tr h="317069">
                <a:tc>
                  <a:txBody>
                    <a:bodyPr/>
                    <a:lstStyle/>
                    <a:p>
                      <a:pPr marL="0" marR="0" algn="ctr">
                        <a:lnSpc>
                          <a:spcPct val="115000"/>
                        </a:lnSpc>
                        <a:spcBef>
                          <a:spcPts val="0"/>
                        </a:spcBef>
                        <a:spcAft>
                          <a:spcPts val="0"/>
                        </a:spcAft>
                      </a:pPr>
                      <a:r>
                        <a:rPr lang="en-US" sz="900" dirty="0">
                          <a:effectLst/>
                        </a:rPr>
                        <a:t>Hospitals, medical centers, nursing homes, veterinary, medical and dental clinics, and blood plasma centers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09"/>
                  </a:ext>
                </a:extLst>
              </a:tr>
              <a:tr h="304800">
                <a:tc>
                  <a:txBody>
                    <a:bodyPr/>
                    <a:lstStyle/>
                    <a:p>
                      <a:pPr marL="0" marR="0" algn="ctr">
                        <a:lnSpc>
                          <a:spcPct val="115000"/>
                        </a:lnSpc>
                        <a:spcBef>
                          <a:spcPts val="0"/>
                        </a:spcBef>
                        <a:spcAft>
                          <a:spcPts val="0"/>
                        </a:spcAft>
                      </a:pPr>
                      <a:r>
                        <a:rPr lang="en-US" sz="900" dirty="0">
                          <a:effectLst/>
                        </a:rPr>
                        <a:t>Premises with separate irrigation systems using the purveyor's water supply and with chemical addition</a:t>
                      </a:r>
                      <a:r>
                        <a:rPr lang="en-US" sz="700" dirty="0">
                          <a:effectLst/>
                        </a:rPr>
                        <a:t>+</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0"/>
                  </a:ext>
                </a:extLst>
              </a:tr>
              <a:tr h="217470">
                <a:tc>
                  <a:txBody>
                    <a:bodyPr/>
                    <a:lstStyle/>
                    <a:p>
                      <a:pPr marL="0" marR="0" algn="ctr">
                        <a:lnSpc>
                          <a:spcPct val="115000"/>
                        </a:lnSpc>
                        <a:spcBef>
                          <a:spcPts val="0"/>
                        </a:spcBef>
                        <a:spcAft>
                          <a:spcPts val="0"/>
                        </a:spcAft>
                      </a:pPr>
                      <a:r>
                        <a:rPr lang="en-US" sz="900" dirty="0">
                          <a:effectLst/>
                        </a:rPr>
                        <a:t>Laboratories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1"/>
                  </a:ext>
                </a:extLst>
              </a:tr>
              <a:tr h="217470">
                <a:tc>
                  <a:txBody>
                    <a:bodyPr/>
                    <a:lstStyle/>
                    <a:p>
                      <a:pPr marL="0" marR="0" algn="ctr">
                        <a:lnSpc>
                          <a:spcPct val="115000"/>
                        </a:lnSpc>
                        <a:spcBef>
                          <a:spcPts val="0"/>
                        </a:spcBef>
                        <a:spcAft>
                          <a:spcPts val="0"/>
                        </a:spcAft>
                      </a:pPr>
                      <a:r>
                        <a:rPr lang="en-US" sz="900" dirty="0">
                          <a:effectLst/>
                        </a:rPr>
                        <a:t>Metal plating industries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2"/>
                  </a:ext>
                </a:extLst>
              </a:tr>
              <a:tr h="217470">
                <a:tc>
                  <a:txBody>
                    <a:bodyPr/>
                    <a:lstStyle/>
                    <a:p>
                      <a:pPr marL="0" marR="0" algn="ctr">
                        <a:lnSpc>
                          <a:spcPct val="115000"/>
                        </a:lnSpc>
                        <a:spcBef>
                          <a:spcPts val="0"/>
                        </a:spcBef>
                        <a:spcAft>
                          <a:spcPts val="0"/>
                        </a:spcAft>
                      </a:pPr>
                      <a:r>
                        <a:rPr lang="en-US" sz="900" dirty="0">
                          <a:effectLst/>
                        </a:rPr>
                        <a:t>Mortuaries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3"/>
                  </a:ext>
                </a:extLst>
              </a:tr>
              <a:tr h="217470">
                <a:tc>
                  <a:txBody>
                    <a:bodyPr/>
                    <a:lstStyle/>
                    <a:p>
                      <a:pPr marL="0" marR="0" algn="ctr">
                        <a:lnSpc>
                          <a:spcPct val="115000"/>
                        </a:lnSpc>
                        <a:spcBef>
                          <a:spcPts val="0"/>
                        </a:spcBef>
                        <a:spcAft>
                          <a:spcPts val="0"/>
                        </a:spcAft>
                      </a:pPr>
                      <a:r>
                        <a:rPr lang="en-US" sz="900" dirty="0">
                          <a:effectLst/>
                        </a:rPr>
                        <a:t>Petroleum processing or storage plants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4"/>
                  </a:ext>
                </a:extLst>
              </a:tr>
              <a:tr h="217470">
                <a:tc>
                  <a:txBody>
                    <a:bodyPr/>
                    <a:lstStyle/>
                    <a:p>
                      <a:pPr marL="0" marR="0" algn="ctr">
                        <a:lnSpc>
                          <a:spcPct val="115000"/>
                        </a:lnSpc>
                        <a:spcBef>
                          <a:spcPts val="0"/>
                        </a:spcBef>
                        <a:spcAft>
                          <a:spcPts val="0"/>
                        </a:spcAft>
                      </a:pPr>
                      <a:r>
                        <a:rPr lang="en-US" sz="900" dirty="0">
                          <a:effectLst/>
                        </a:rPr>
                        <a:t>Piers and docks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5"/>
                  </a:ext>
                </a:extLst>
              </a:tr>
              <a:tr h="217470">
                <a:tc>
                  <a:txBody>
                    <a:bodyPr/>
                    <a:lstStyle/>
                    <a:p>
                      <a:pPr marL="0" marR="0" algn="ctr">
                        <a:lnSpc>
                          <a:spcPct val="115000"/>
                        </a:lnSpc>
                        <a:spcBef>
                          <a:spcPts val="0"/>
                        </a:spcBef>
                        <a:spcAft>
                          <a:spcPts val="0"/>
                        </a:spcAft>
                      </a:pPr>
                      <a:r>
                        <a:rPr lang="en-US" sz="900" dirty="0">
                          <a:effectLst/>
                        </a:rPr>
                        <a:t>Radioactive material processing plants or nuclear reactors</a:t>
                      </a:r>
                      <a:r>
                        <a:rPr lang="en-US" sz="700" dirty="0">
                          <a:effectLst/>
                        </a:rPr>
                        <a:t>*</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6"/>
                  </a:ext>
                </a:extLst>
              </a:tr>
              <a:tr h="217470">
                <a:tc>
                  <a:txBody>
                    <a:bodyPr/>
                    <a:lstStyle/>
                    <a:p>
                      <a:pPr marL="0" marR="0" algn="ctr">
                        <a:lnSpc>
                          <a:spcPct val="115000"/>
                        </a:lnSpc>
                        <a:spcBef>
                          <a:spcPts val="0"/>
                        </a:spcBef>
                        <a:spcAft>
                          <a:spcPts val="0"/>
                        </a:spcAft>
                      </a:pPr>
                      <a:r>
                        <a:rPr lang="en-US" sz="900" dirty="0">
                          <a:effectLst/>
                        </a:rPr>
                        <a:t>Survey access denied or restricted</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7"/>
                  </a:ext>
                </a:extLst>
              </a:tr>
              <a:tr h="217470">
                <a:tc>
                  <a:txBody>
                    <a:bodyPr/>
                    <a:lstStyle/>
                    <a:p>
                      <a:pPr marL="0" marR="0" algn="ctr">
                        <a:lnSpc>
                          <a:spcPct val="115000"/>
                        </a:lnSpc>
                        <a:spcBef>
                          <a:spcPts val="0"/>
                        </a:spcBef>
                        <a:spcAft>
                          <a:spcPts val="0"/>
                        </a:spcAft>
                      </a:pPr>
                      <a:r>
                        <a:rPr lang="en-US" sz="900" dirty="0">
                          <a:effectLst/>
                        </a:rPr>
                        <a:t>Wastewater lift stations and pumping stations</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8"/>
                  </a:ext>
                </a:extLst>
              </a:tr>
              <a:tr h="217470">
                <a:tc>
                  <a:txBody>
                    <a:bodyPr/>
                    <a:lstStyle/>
                    <a:p>
                      <a:pPr marL="0" marR="0" algn="ctr">
                        <a:lnSpc>
                          <a:spcPct val="115000"/>
                        </a:lnSpc>
                        <a:spcBef>
                          <a:spcPts val="0"/>
                        </a:spcBef>
                        <a:spcAft>
                          <a:spcPts val="0"/>
                        </a:spcAft>
                      </a:pPr>
                      <a:r>
                        <a:rPr lang="en-US" sz="900" dirty="0">
                          <a:effectLst/>
                        </a:rPr>
                        <a:t>Wastewater treatment plants</a:t>
                      </a:r>
                      <a:r>
                        <a:rPr lang="en-US" sz="700" dirty="0">
                          <a:effectLst/>
                        </a:rPr>
                        <a:t>*</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19"/>
                  </a:ext>
                </a:extLst>
              </a:tr>
              <a:tr h="328770">
                <a:tc>
                  <a:txBody>
                    <a:bodyPr/>
                    <a:lstStyle/>
                    <a:p>
                      <a:pPr marL="0" marR="0" algn="ctr">
                        <a:lnSpc>
                          <a:spcPct val="115000"/>
                        </a:lnSpc>
                        <a:spcBef>
                          <a:spcPts val="0"/>
                        </a:spcBef>
                        <a:spcAft>
                          <a:spcPts val="0"/>
                        </a:spcAft>
                      </a:pPr>
                      <a:r>
                        <a:rPr lang="en-US" sz="900" dirty="0">
                          <a:effectLst/>
                        </a:rPr>
                        <a:t>Premises with an unapproved auxiliary water supply interconnected with the potable water supply</a:t>
                      </a:r>
                      <a:endParaRPr lang="en-US" sz="800" dirty="0">
                        <a:effectLst/>
                        <a:latin typeface="Calibri"/>
                        <a:ea typeface="Calibri"/>
                        <a:cs typeface="Times New Roman"/>
                      </a:endParaRPr>
                    </a:p>
                  </a:txBody>
                  <a:tcPr marL="55125" marR="55125" marT="18375" marB="18375" anchor="ctr"/>
                </a:tc>
                <a:extLst>
                  <a:ext uri="{0D108BD9-81ED-4DB2-BD59-A6C34878D82A}">
                    <a16:rowId xmlns:a16="http://schemas.microsoft.com/office/drawing/2014/main" val="10020"/>
                  </a:ext>
                </a:extLst>
              </a:tr>
            </a:tbl>
          </a:graphicData>
        </a:graphic>
      </p:graphicFrame>
      <p:sp>
        <p:nvSpPr>
          <p:cNvPr id="6" name="TextBox 5"/>
          <p:cNvSpPr txBox="1"/>
          <p:nvPr/>
        </p:nvSpPr>
        <p:spPr>
          <a:xfrm>
            <a:off x="2971800" y="1459468"/>
            <a:ext cx="2971800" cy="369332"/>
          </a:xfrm>
          <a:prstGeom prst="rect">
            <a:avLst/>
          </a:prstGeom>
          <a:noFill/>
        </p:spPr>
        <p:txBody>
          <a:bodyPr wrap="square" rtlCol="0">
            <a:spAutoFit/>
          </a:bodyPr>
          <a:lstStyle/>
          <a:p>
            <a:pPr algn="r"/>
            <a:r>
              <a:rPr kumimoji="0" lang="en-US" altLang="en-US" b="1" i="0" u="sng" strike="noStrike" cap="none" normalizeH="0" baseline="0" dirty="0">
                <a:ln>
                  <a:noFill/>
                </a:ln>
                <a:solidFill>
                  <a:schemeClr val="tx1"/>
                </a:solidFill>
                <a:effectLst/>
                <a:latin typeface="Calibri" pitchFamily="34" charset="0"/>
                <a:ea typeface="Times New Roman" pitchFamily="18" charset="0"/>
                <a:cs typeface="Times New Roman" pitchFamily="18" charset="0"/>
              </a:rPr>
              <a:t>TABLE 13 (Previously Table 9)</a:t>
            </a:r>
            <a:endParaRPr lang="en-US" dirty="0"/>
          </a:p>
        </p:txBody>
      </p:sp>
      <p:sp>
        <p:nvSpPr>
          <p:cNvPr id="3" name="TextBox 2"/>
          <p:cNvSpPr txBox="1"/>
          <p:nvPr/>
        </p:nvSpPr>
        <p:spPr>
          <a:xfrm>
            <a:off x="457200" y="2754868"/>
            <a:ext cx="1263396" cy="369332"/>
          </a:xfrm>
          <a:prstGeom prst="rect">
            <a:avLst/>
          </a:prstGeom>
          <a:noFill/>
        </p:spPr>
        <p:txBody>
          <a:bodyPr wrap="square" rtlCol="0">
            <a:spAutoFit/>
          </a:bodyPr>
          <a:lstStyle/>
          <a:p>
            <a:pPr algn="ctr"/>
            <a:r>
              <a:rPr lang="en-US" dirty="0">
                <a:latin typeface="Andalus" panose="02020603050405020304" pitchFamily="18" charset="-78"/>
                <a:cs typeface="Andalus" panose="02020603050405020304" pitchFamily="18" charset="-78"/>
              </a:rPr>
              <a:t>Air Gap</a:t>
            </a:r>
          </a:p>
        </p:txBody>
      </p:sp>
      <p:pic>
        <p:nvPicPr>
          <p:cNvPr id="2053" name="Picture 5" descr="Image result for reduced pres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0882" y="1968386"/>
            <a:ext cx="1758116" cy="1175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9" name="Picture 11" descr="Image result for febco reduced pressure backflow prevent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0882" y="4941163"/>
            <a:ext cx="1758115" cy="1764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19839" y="1559295"/>
            <a:ext cx="1600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en-US" dirty="0">
                <a:latin typeface="Andalus" panose="02020603050405020304" pitchFamily="18" charset="-78"/>
                <a:ea typeface="Times New Roman" pitchFamily="18" charset="0"/>
                <a:cs typeface="Andalus" panose="02020603050405020304" pitchFamily="18" charset="-78"/>
              </a:rPr>
              <a:t>RP Models</a:t>
            </a:r>
            <a:endParaRPr lang="en-US" dirty="0"/>
          </a:p>
        </p:txBody>
      </p:sp>
      <p:pic>
        <p:nvPicPr>
          <p:cNvPr id="1026" name="Picture 2" descr="Image result for 009m3qt installed">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052" t="10965" r="32375" b="35512"/>
          <a:stretch/>
        </p:blipFill>
        <p:spPr bwMode="auto">
          <a:xfrm>
            <a:off x="7242162" y="3200400"/>
            <a:ext cx="1756836" cy="1695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32AA5D-9667-45C9-96ED-72CE5EF02E18}"/>
              </a:ext>
            </a:extLst>
          </p:cNvPr>
          <p:cNvSpPr txBox="1"/>
          <p:nvPr/>
        </p:nvSpPr>
        <p:spPr>
          <a:xfrm>
            <a:off x="100850" y="2724090"/>
            <a:ext cx="712700" cy="430887"/>
          </a:xfrm>
          <a:prstGeom prst="rect">
            <a:avLst/>
          </a:prstGeom>
          <a:noFill/>
        </p:spPr>
        <p:txBody>
          <a:bodyPr wrap="square" rtlCol="0">
            <a:spAutoFit/>
          </a:bodyPr>
          <a:lstStyle/>
          <a:p>
            <a:pPr algn="ctr"/>
            <a:r>
              <a:rPr lang="en-US" sz="1100" dirty="0">
                <a:latin typeface="Andalus" panose="02020603050405020304" pitchFamily="18" charset="-78"/>
                <a:cs typeface="Andalus" panose="02020603050405020304" pitchFamily="18" charset="-78"/>
              </a:rPr>
              <a:t>Min.</a:t>
            </a:r>
          </a:p>
          <a:p>
            <a:pPr algn="ctr"/>
            <a:r>
              <a:rPr lang="en-US" sz="1100" dirty="0">
                <a:latin typeface="Andalus" panose="02020603050405020304" pitchFamily="18" charset="-78"/>
                <a:cs typeface="Andalus" panose="02020603050405020304" pitchFamily="18" charset="-78"/>
              </a:rPr>
              <a:t> 1”</a:t>
            </a:r>
          </a:p>
        </p:txBody>
      </p:sp>
    </p:spTree>
    <p:extLst>
      <p:ext uri="{BB962C8B-B14F-4D97-AF65-F5344CB8AC3E}">
        <p14:creationId xmlns:p14="http://schemas.microsoft.com/office/powerpoint/2010/main" val="158410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722D9D1-F770-4082-B0D8-07E697E5536F}"/>
              </a:ext>
            </a:extLst>
          </p:cNvPr>
          <p:cNvSpPr>
            <a:spLocks noGrp="1"/>
          </p:cNvSpPr>
          <p:nvPr>
            <p:ph type="title"/>
          </p:nvPr>
        </p:nvSpPr>
        <p:spPr>
          <a:xfrm>
            <a:off x="439858" y="1683756"/>
            <a:ext cx="2336449" cy="2396359"/>
          </a:xfrm>
        </p:spPr>
        <p:txBody>
          <a:bodyPr anchor="b">
            <a:normAutofit/>
          </a:bodyPr>
          <a:lstStyle/>
          <a:p>
            <a:pPr algn="r">
              <a:lnSpc>
                <a:spcPct val="90000"/>
              </a:lnSpc>
            </a:pPr>
            <a:r>
              <a:rPr lang="en-US" sz="2700" dirty="0">
                <a:solidFill>
                  <a:srgbClr val="FFFFFF"/>
                </a:solidFill>
              </a:rPr>
              <a:t>Backflow Assemblies</a:t>
            </a:r>
            <a:br>
              <a:rPr lang="en-US" sz="2700" dirty="0">
                <a:solidFill>
                  <a:srgbClr val="FFFFFF"/>
                </a:solidFill>
              </a:rPr>
            </a:br>
            <a:r>
              <a:rPr lang="en-US" sz="2700" b="1" dirty="0">
                <a:solidFill>
                  <a:srgbClr val="FFFFFF"/>
                </a:solidFill>
              </a:rPr>
              <a:t>Clearance and Accessibility Requirements</a:t>
            </a:r>
            <a:endParaRPr lang="en-US" sz="2700" dirty="0">
              <a:solidFill>
                <a:srgbClr val="FFFFFF"/>
              </a:solidFill>
            </a:endParaRPr>
          </a:p>
        </p:txBody>
      </p:sp>
      <p:graphicFrame>
        <p:nvGraphicFramePr>
          <p:cNvPr id="5" name="Content Placeholder 2">
            <a:extLst>
              <a:ext uri="{FF2B5EF4-FFF2-40B4-BE49-F238E27FC236}">
                <a16:creationId xmlns:a16="http://schemas.microsoft.com/office/drawing/2014/main" id="{85020A8F-8E1C-4865-A13C-3FBFFE2DCB1D}"/>
              </a:ext>
            </a:extLst>
          </p:cNvPr>
          <p:cNvGraphicFramePr>
            <a:graphicFrameLocks noGrp="1"/>
          </p:cNvGraphicFramePr>
          <p:nvPr>
            <p:ph idx="1"/>
            <p:extLst>
              <p:ext uri="{D42A27DB-BD31-4B8C-83A1-F6EECF244321}">
                <p14:modId xmlns:p14="http://schemas.microsoft.com/office/powerpoint/2010/main" val="2271964372"/>
              </p:ext>
            </p:extLst>
          </p:nvPr>
        </p:nvGraphicFramePr>
        <p:xfrm>
          <a:off x="3352800" y="381000"/>
          <a:ext cx="5638799"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97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3744</TotalTime>
  <Words>3473</Words>
  <Application>Microsoft Office PowerPoint</Application>
  <PresentationFormat>On-screen Show (4:3)</PresentationFormat>
  <Paragraphs>355</Paragraphs>
  <Slides>43</Slides>
  <Notes>43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43</vt:i4>
      </vt:variant>
    </vt:vector>
  </HeadingPairs>
  <TitlesOfParts>
    <vt:vector size="61" baseType="lpstr">
      <vt:lpstr>Adobe Gothic Std B</vt:lpstr>
      <vt:lpstr>Adobe Hebrew</vt:lpstr>
      <vt:lpstr>Algerian</vt:lpstr>
      <vt:lpstr>Andalus</vt:lpstr>
      <vt:lpstr>Arial</vt:lpstr>
      <vt:lpstr>Arial Rounded MT Bold</vt:lpstr>
      <vt:lpstr>Blackadder ITC</vt:lpstr>
      <vt:lpstr>Brush Script MT</vt:lpstr>
      <vt:lpstr>Calibri</vt:lpstr>
      <vt:lpstr>Calibri (Body)</vt:lpstr>
      <vt:lpstr>Garamond</vt:lpstr>
      <vt:lpstr>Gloucester MT Extra Condensed</vt:lpstr>
      <vt:lpstr>Microsoft Himalaya</vt:lpstr>
      <vt:lpstr>NewsGotT</vt:lpstr>
      <vt:lpstr>Open Sans</vt:lpstr>
      <vt:lpstr>Times New Roman</vt:lpstr>
      <vt:lpstr>Wingdings</vt:lpstr>
      <vt:lpstr>Office Theme</vt:lpstr>
      <vt:lpstr>PowerPoint Presentation</vt:lpstr>
      <vt:lpstr>Just Do It! Art Williams</vt:lpstr>
      <vt:lpstr>ABOUT ME</vt:lpstr>
      <vt:lpstr>WHAT IS A CROSS CONNECTION?</vt:lpstr>
      <vt:lpstr>Duties of a CCS WAC 246-292-033</vt:lpstr>
      <vt:lpstr>What kind of hazards are there?</vt:lpstr>
      <vt:lpstr>What do we do to protect our drinking water?</vt:lpstr>
      <vt:lpstr> WAC 246-290-490 Cross Connection Control  Severe and High Health Cross-Connection Hazard Premises Requiring  Premise Isolation by Air Gap (AG) or Reduced Pressure Backflow Assembly (RPBA)</vt:lpstr>
      <vt:lpstr>Backflow Assemblies Clearance and Accessibility Requirements</vt:lpstr>
      <vt:lpstr>PowerPoint Presentation</vt:lpstr>
      <vt:lpstr>PowerPoint Presentation</vt:lpstr>
      <vt:lpstr>PowerPoint Presentation</vt:lpstr>
      <vt:lpstr>PowerPoint Presentation</vt:lpstr>
      <vt:lpstr>Site Survey Process</vt:lpstr>
      <vt:lpstr>AUTHORITY WAC 246-290-490</vt:lpstr>
      <vt:lpstr>WORKING WITH THE AHJ WAC 246-290-490</vt:lpstr>
      <vt:lpstr>Getting Started</vt:lpstr>
      <vt:lpstr>PREPARATION IS THE KEY</vt:lpstr>
      <vt:lpstr>Notification of Water Use Survey</vt:lpstr>
      <vt:lpstr>BE PREPARED: Tips For Being Ready</vt:lpstr>
      <vt:lpstr>Preparing Your Water Use Survey Form</vt:lpstr>
      <vt:lpstr>Tools and Resources</vt:lpstr>
      <vt:lpstr>Performing Your Water Use Survey</vt:lpstr>
      <vt:lpstr>Performing Water Use Survey Continued</vt:lpstr>
      <vt:lpstr>POST SURVEY</vt:lpstr>
      <vt:lpstr>WHAT YOU  MAY FIND</vt:lpstr>
      <vt:lpstr>Domestic Backflow – Improper Install (Unapproved Assembly): Before Correction</vt:lpstr>
      <vt:lpstr>Domestic Backflow – Proper Install  (Approved Assembly): After Correction</vt:lpstr>
      <vt:lpstr>Domestic Backflow – Improper Install (Unapproved Assembly): Before Correction</vt:lpstr>
      <vt:lpstr>Domestic Backflow – Proper Install: After Correction</vt:lpstr>
      <vt:lpstr>Domestic Water By-Pass without backflow protection   </vt:lpstr>
      <vt:lpstr>Dock Water (Table 13)  Severe High Health Hazard </vt:lpstr>
      <vt:lpstr>RPBA installed behind beverage dispenser hoses making testing &amp; repair difficult.</vt:lpstr>
      <vt:lpstr>Support stand installed over assembly access – requiring removal for repair</vt:lpstr>
      <vt:lpstr>Installation over 5’ without permanent platform for testing and repairs</vt:lpstr>
      <vt:lpstr>SVB  (Spill Resistant Vacuum Breaker) Installation –  Over 5’</vt:lpstr>
      <vt:lpstr>Application: Hood Scrubber  Hazard: High Health Hazard  Installation Issues:</vt:lpstr>
      <vt:lpstr>Chemical Container Resting &amp; Leaking on assembly</vt:lpstr>
      <vt:lpstr>RPBA’s without  12” Relief Valve Clearance</vt:lpstr>
      <vt:lpstr>Chemical Dispensers</vt:lpstr>
      <vt:lpstr>Janitor Closets with Chemical Dispensers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Wednesday Smith</dc:creator>
  <cp:lastModifiedBy>Wednesday Smith</cp:lastModifiedBy>
  <cp:revision>65</cp:revision>
  <cp:lastPrinted>2023-05-17T14:08:22Z</cp:lastPrinted>
  <dcterms:created xsi:type="dcterms:W3CDTF">2022-01-11T15:16:04Z</dcterms:created>
  <dcterms:modified xsi:type="dcterms:W3CDTF">2023-05-17T21:13:26Z</dcterms:modified>
</cp:coreProperties>
</file>